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6" r:id="rId3"/>
    <p:sldId id="264" r:id="rId4"/>
    <p:sldId id="257" r:id="rId5"/>
    <p:sldId id="262" r:id="rId6"/>
    <p:sldId id="259" r:id="rId7"/>
    <p:sldId id="266" r:id="rId8"/>
    <p:sldId id="267" r:id="rId9"/>
    <p:sldId id="265" r:id="rId10"/>
    <p:sldId id="260" r:id="rId11"/>
    <p:sldId id="268" r:id="rId12"/>
    <p:sldId id="261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22" autoAdjust="0"/>
  </p:normalViewPr>
  <p:slideViewPr>
    <p:cSldViewPr snapToGrid="0" snapToObjects="1">
      <p:cViewPr varScale="1">
        <p:scale>
          <a:sx n="79" d="100"/>
          <a:sy n="79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1EBB6F6F-FD0F-4289-A7BE-608B3FC5A8E6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AA3607E3-0B1F-4D00-A98A-3A67B28CC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6F2DCD7-0571-4939-B043-7ADDABAACD92}" type="datetimeFigureOut">
              <a:rPr lang="nl-BE"/>
              <a:pPr>
                <a:defRPr/>
              </a:pPr>
              <a:t>25/09/2019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9BBA13D-028E-4B5A-9D4D-4F5AAA5888E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6BA7C-F162-47AB-9945-B8D7E8CC279D}" type="slidenum">
              <a:rPr lang="nl-BE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62063-61DA-4AF6-B25A-292E0B455160}" type="slidenum">
              <a:rPr lang="nl-BE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7F61E4-0F7C-46BC-8BBB-150FAFC7053E}" type="slidenum">
              <a:rPr lang="nl-BE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472BA3-D5FA-4DB2-99A6-A33C3BAB3DE7}" type="slidenum">
              <a:rPr lang="nl-BE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0AFF-9020-43AB-845B-23AD7DAB50C4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7C0B-6076-4C5D-A527-2C397DFD2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97C9-A80E-4B86-A584-566359595109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359A-807A-45BF-9A8B-DDAC4C0B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B8DE-5535-4B35-B5F7-B9DED5C36078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8C069-824D-499D-8C33-208658BA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4440-9C78-4B8C-9A5B-6E620D19E069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DDA5-9719-4C51-976A-83A55739A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DAE9-6E08-4127-95A6-9463F90F1569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EB63-A767-47E2-8C0B-A3A6FFD42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9D93-7325-4427-8045-A4CF797DB1AD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0B07-0249-4249-B649-3BB8A531A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52DB-5E83-4808-9009-BEAA3699CEEB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0327-B4F9-4D8A-8F5B-73F9B079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9CF9-3B7F-415E-B1CA-35B8BD277B7A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EC80-A6F8-4EE6-B896-1439373AD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33B2-F2D4-473F-B2E6-CE4225F71AA0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606F-6B31-4F10-A781-248764BB4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1A82-E22E-41B6-93AB-9D9F44128041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6597-AE77-4A19-AB37-8CC412B65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5CE-47F6-41DF-BB4B-68BADDEC741C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A476E-E11C-445A-B367-8B2FFF1D9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E52980-3CB3-40B5-8D3D-79A28B372C5D}" type="datetime1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7A442A-0EEF-442C-8DCB-929BC81A0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>
          <a:xfrm>
            <a:off x="1036637" y="4111625"/>
            <a:ext cx="7772400" cy="1470025"/>
          </a:xfrm>
        </p:spPr>
        <p:txBody>
          <a:bodyPr/>
          <a:lstStyle/>
          <a:p>
            <a:pPr eaLnBrk="1" hangingPunct="1"/>
            <a:r>
              <a:rPr lang="az-Cyrl-AZ" sz="3600" dirty="0"/>
              <a:t>Марк </a:t>
            </a:r>
            <a:r>
              <a:rPr lang="en-US" sz="3600" dirty="0"/>
              <a:t>M. </a:t>
            </a:r>
            <a:r>
              <a:rPr lang="az-Cyrl-AZ" sz="3600" cap="all" dirty="0"/>
              <a:t>Ван Хюлле</a:t>
            </a:r>
            <a:endParaRPr lang="en-US" sz="3600" cap="all" dirty="0" smtClean="0"/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322387" y="2395538"/>
            <a:ext cx="7200900" cy="1752600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ЭЭГ исследование по семантическим и синтаксическим нарушениям в музыке</a:t>
            </a:r>
          </a:p>
        </p:txBody>
      </p:sp>
      <p:pic>
        <p:nvPicPr>
          <p:cNvPr id="1032" name="Picture 8" descr="Afbeeldingsresultaat voor logo kuleu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596" y="27496"/>
            <a:ext cx="821605" cy="13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logo kuleu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50"/>
            <a:ext cx="3810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CF8"/>
              </a:clrFrom>
              <a:clrTo>
                <a:srgbClr val="F7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0" t="18844" r="60267" b="72623"/>
          <a:stretch/>
        </p:blipFill>
        <p:spPr>
          <a:xfrm>
            <a:off x="76158" y="6135563"/>
            <a:ext cx="2316480" cy="585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CF8"/>
              </a:clrFrom>
              <a:clrTo>
                <a:srgbClr val="F7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0" t="19022" r="32667" b="72267"/>
          <a:stretch/>
        </p:blipFill>
        <p:spPr>
          <a:xfrm>
            <a:off x="8020746" y="6011865"/>
            <a:ext cx="1005083" cy="8491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5664" y="5918643"/>
            <a:ext cx="4910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1600" dirty="0" smtClean="0"/>
              <a:t>Искусствознание</a:t>
            </a:r>
            <a:r>
              <a:rPr lang="az-Cyrl-AZ" sz="1600" dirty="0"/>
              <a:t>: </a:t>
            </a:r>
            <a:r>
              <a:rPr lang="az-Cyrl-AZ" sz="1600" dirty="0" smtClean="0"/>
              <a:t>наука</a:t>
            </a:r>
            <a:r>
              <a:rPr lang="az-Cyrl-AZ" sz="1600" dirty="0"/>
              <a:t>, опыт, просвещение </a:t>
            </a:r>
            <a:endParaRPr lang="en-US" sz="1600" dirty="0" smtClean="0"/>
          </a:p>
          <a:p>
            <a:pPr algn="ctr"/>
            <a:r>
              <a:rPr lang="az-Cyrl-AZ" sz="1600" dirty="0" smtClean="0"/>
              <a:t> </a:t>
            </a:r>
            <a:r>
              <a:rPr lang="az-Cyrl-AZ" sz="1600" dirty="0"/>
              <a:t>Международная научная конференция </a:t>
            </a:r>
          </a:p>
          <a:p>
            <a:pPr algn="ctr"/>
            <a:r>
              <a:rPr lang="ru-RU" sz="1600" dirty="0"/>
              <a:t>4–5 октября 2019 года (Москва)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3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6C288-E08C-40E7-9BBF-C2B319E3BCA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10575" cy="4525963"/>
          </a:xfrm>
        </p:spPr>
        <p:txBody>
          <a:bodyPr/>
          <a:lstStyle/>
          <a:p>
            <a:pPr marL="180975" indent="-180975" eaLnBrk="1" hangingPunct="1">
              <a:buFontTx/>
              <a:buChar char="-"/>
              <a:defRPr/>
            </a:pPr>
            <a:r>
              <a:rPr lang="en-US" sz="2800" dirty="0" smtClean="0"/>
              <a:t>192 </a:t>
            </a:r>
            <a:r>
              <a:rPr lang="ru-RU" sz="2800" dirty="0" smtClean="0"/>
              <a:t>мелодий</a:t>
            </a:r>
            <a:r>
              <a:rPr lang="en-US" sz="2800" dirty="0" smtClean="0"/>
              <a:t> </a:t>
            </a:r>
            <a:r>
              <a:rPr lang="en-US" sz="2000" dirty="0" smtClean="0"/>
              <a:t>(</a:t>
            </a:r>
            <a:r>
              <a:rPr lang="ru-RU" sz="2400" dirty="0" smtClean="0"/>
              <a:t>основанная на шкале Болена-Пирса и записанная сотрудниками в Гарвардском Университете, США</a:t>
            </a:r>
            <a:r>
              <a:rPr lang="en-US" sz="2000" dirty="0" smtClean="0"/>
              <a:t>)</a:t>
            </a:r>
          </a:p>
          <a:p>
            <a:pPr marL="180975" indent="-180975" eaLnBrk="1" hangingPunct="1">
              <a:buFontTx/>
              <a:buChar char="-"/>
              <a:defRPr/>
            </a:pPr>
            <a:r>
              <a:rPr lang="en-US" sz="2800" dirty="0" smtClean="0"/>
              <a:t>96 </a:t>
            </a:r>
            <a:r>
              <a:rPr lang="ru-RU" sz="2800" dirty="0" smtClean="0"/>
              <a:t>правильных мелодий</a:t>
            </a:r>
            <a:r>
              <a:rPr lang="en-US" sz="2800" dirty="0" smtClean="0"/>
              <a:t>: </a:t>
            </a:r>
            <a:r>
              <a:rPr lang="ru-RU" sz="2800" dirty="0" smtClean="0"/>
              <a:t>оканчивающихся на корректный аккорд</a:t>
            </a:r>
            <a:endParaRPr lang="en-US" sz="2800" dirty="0" smtClean="0"/>
          </a:p>
          <a:p>
            <a:pPr marL="180975" indent="-180975" eaLnBrk="1" hangingPunct="1">
              <a:buFontTx/>
              <a:buChar char="-"/>
              <a:defRPr/>
            </a:pPr>
            <a:r>
              <a:rPr lang="ru-RU" sz="2800" dirty="0" smtClean="0"/>
              <a:t>48</a:t>
            </a:r>
            <a:r>
              <a:rPr lang="en-US" sz="2800" dirty="0" smtClean="0"/>
              <a:t> </a:t>
            </a:r>
            <a:r>
              <a:rPr lang="ru-RU" sz="2800" dirty="0" smtClean="0"/>
              <a:t>мелодий с «незначительными» ошибками  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= в ключевых нотах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marL="180975" indent="-180975" eaLnBrk="1" hangingPunct="1">
              <a:buFontTx/>
              <a:buChar char="-"/>
              <a:defRPr/>
            </a:pPr>
            <a:r>
              <a:rPr lang="ru-RU" sz="2800" dirty="0" smtClean="0"/>
              <a:t>48</a:t>
            </a:r>
            <a:r>
              <a:rPr lang="en-US" sz="2800" dirty="0" smtClean="0"/>
              <a:t> </a:t>
            </a:r>
            <a:r>
              <a:rPr lang="ru-RU" sz="2800" dirty="0"/>
              <a:t>мелодий с </a:t>
            </a:r>
            <a:r>
              <a:rPr lang="ru-RU" sz="2800" dirty="0" smtClean="0"/>
              <a:t>«серъёзными» отклонениями     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</a:t>
            </a:r>
            <a:r>
              <a:rPr lang="ru-RU" sz="2000" dirty="0"/>
              <a:t>= </a:t>
            </a:r>
            <a:r>
              <a:rPr lang="ru-RU" sz="2000" dirty="0" smtClean="0"/>
              <a:t>вне </a:t>
            </a:r>
            <a:r>
              <a:rPr lang="ru-RU" sz="2000" dirty="0"/>
              <a:t>ключевых </a:t>
            </a:r>
            <a:r>
              <a:rPr lang="ru-RU" sz="2000" dirty="0" smtClean="0"/>
              <a:t>нот</a:t>
            </a:r>
            <a:r>
              <a:rPr lang="en-US" sz="2000" dirty="0" smtClean="0"/>
              <a:t>)</a:t>
            </a:r>
            <a:endParaRPr lang="ru-RU" sz="2000" dirty="0"/>
          </a:p>
          <a:p>
            <a:pPr marL="0" indent="0" eaLnBrk="1" hangingPunct="1">
              <a:buFontTx/>
              <a:buChar char="-"/>
              <a:defRPr/>
            </a:pPr>
            <a:endParaRPr lang="en-US" sz="2400" dirty="0" smtClean="0"/>
          </a:p>
        </p:txBody>
      </p:sp>
      <p:pic>
        <p:nvPicPr>
          <p:cNvPr id="25602" name="Picture 4" descr="cho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1713" y="4714875"/>
            <a:ext cx="35798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latin typeface="Calibri" pitchFamily="34" charset="0"/>
              </a:rPr>
              <a:t>Раздражители</a:t>
            </a:r>
            <a:endParaRPr lang="en-US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E70EC-35B4-4109-86FE-32C82C2DF80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Раздражители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867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Каждая последовательность:</a:t>
            </a:r>
            <a:endParaRPr lang="en-US" sz="28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	</a:t>
            </a:r>
            <a:r>
              <a:rPr lang="ru-RU" sz="2400" dirty="0" err="1" smtClean="0"/>
              <a:t>прайминг</a:t>
            </a:r>
            <a:r>
              <a:rPr lang="ru-RU" sz="2400" dirty="0" smtClean="0"/>
              <a:t> </a:t>
            </a:r>
            <a:r>
              <a:rPr lang="en-US" sz="2400" dirty="0" smtClean="0"/>
              <a:t>= 3 </a:t>
            </a:r>
            <a:r>
              <a:rPr lang="ru-RU" sz="2400" dirty="0" smtClean="0"/>
              <a:t>секунды</a:t>
            </a: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цель</a:t>
            </a:r>
            <a:r>
              <a:rPr lang="en-US" sz="2400" dirty="0" smtClean="0"/>
              <a:t> = 1</a:t>
            </a:r>
            <a:r>
              <a:rPr lang="ru-RU" sz="2400" dirty="0" smtClean="0"/>
              <a:t> сек</a:t>
            </a: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Цель всегда </a:t>
            </a:r>
            <a:r>
              <a:rPr lang="ru-RU" sz="2800" b="1" u="sng" dirty="0" smtClean="0"/>
              <a:t>последняя нота</a:t>
            </a:r>
            <a:r>
              <a:rPr lang="ru-RU" sz="2800" dirty="0" smtClean="0"/>
              <a:t> последовательности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8FD05-800E-47D0-9270-CB2C116F7EB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Участники эксперимента на настоящий момент</a:t>
            </a:r>
            <a:endParaRPr lang="en-US" sz="400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2047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5 профессинальных</a:t>
            </a:r>
            <a:r>
              <a:rPr lang="en-US" smtClean="0"/>
              <a:t> </a:t>
            </a:r>
            <a:r>
              <a:rPr lang="ru-RU" smtClean="0"/>
              <a:t>музыкантов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1</a:t>
            </a:r>
            <a:r>
              <a:rPr lang="en-US" smtClean="0"/>
              <a:t> </a:t>
            </a:r>
            <a:r>
              <a:rPr lang="ru-RU" smtClean="0"/>
              <a:t>участник без музыкального образования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636EC-C2DC-48A8-84EA-C4CC1611E2A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969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800" smtClean="0"/>
              <a:t>Аналогично предыдущим исследованиям</a:t>
            </a:r>
            <a:r>
              <a:rPr lang="en-US" sz="2800" smtClean="0"/>
              <a:t>: </a:t>
            </a:r>
            <a:br>
              <a:rPr lang="en-US" sz="2800" smtClean="0"/>
            </a:br>
            <a:r>
              <a:rPr lang="en-US" sz="2800" smtClean="0"/>
              <a:t>Early Right Anterior Negativity (ERAN) </a:t>
            </a:r>
            <a:br>
              <a:rPr lang="en-US" sz="2800" smtClean="0"/>
            </a:br>
            <a:r>
              <a:rPr lang="en-US" sz="2800" smtClean="0"/>
              <a:t>(Koelsch, 2001)</a:t>
            </a:r>
            <a:endParaRPr lang="en-US" smtClean="0"/>
          </a:p>
          <a:p>
            <a:endParaRPr lang="en-US" sz="2800" smtClean="0"/>
          </a:p>
          <a:p>
            <a:r>
              <a:rPr lang="ru-RU" sz="2800" smtClean="0"/>
              <a:t>В отличии от них </a:t>
            </a:r>
            <a:r>
              <a:rPr lang="en-US" sz="2800" smtClean="0"/>
              <a:t>(Koelsch, 2001, 2006):</a:t>
            </a:r>
            <a:r>
              <a:rPr lang="ru-RU" sz="2800" smtClean="0"/>
              <a:t> не были найдены существенные различия в амплитуде между «конгруэнтными» и </a:t>
            </a:r>
            <a:r>
              <a:rPr lang="en-US" sz="2800" smtClean="0"/>
              <a:t> </a:t>
            </a:r>
            <a:r>
              <a:rPr lang="ru-RU" sz="2800" smtClean="0"/>
              <a:t>«некогруэнтными»  условиями</a:t>
            </a:r>
            <a:endParaRPr lang="en-US" sz="2800" smtClean="0"/>
          </a:p>
          <a:p>
            <a:endParaRPr lang="en-US" sz="2800" smtClean="0"/>
          </a:p>
        </p:txBody>
      </p:sp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Результаты</a:t>
            </a:r>
            <a:r>
              <a:rPr lang="en-US" smtClean="0"/>
              <a:t>: </a:t>
            </a:r>
            <a:r>
              <a:rPr lang="ru-RU" smtClean="0"/>
              <a:t>музыканты</a:t>
            </a:r>
            <a:endParaRPr lang="en-US" smtClean="0"/>
          </a:p>
        </p:txBody>
      </p:sp>
      <p:pic>
        <p:nvPicPr>
          <p:cNvPr id="29699" name="Picture 5" descr="ER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469900"/>
            <a:ext cx="1724025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0" name="Group 1"/>
          <p:cNvGrpSpPr>
            <a:grpSpLocks/>
          </p:cNvGrpSpPr>
          <p:nvPr/>
        </p:nvGrpSpPr>
        <p:grpSpPr bwMode="auto">
          <a:xfrm>
            <a:off x="7437438" y="2036763"/>
            <a:ext cx="1762125" cy="1609725"/>
            <a:chOff x="7256463" y="2036763"/>
            <a:chExt cx="1762125" cy="1609725"/>
          </a:xfrm>
        </p:grpSpPr>
        <p:pic>
          <p:nvPicPr>
            <p:cNvPr id="29701" name="Picture 4" descr="ERANskul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56463" y="2036763"/>
              <a:ext cx="1762125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702" name="Group 11"/>
            <p:cNvGrpSpPr>
              <a:grpSpLocks/>
            </p:cNvGrpSpPr>
            <p:nvPr/>
          </p:nvGrpSpPr>
          <p:grpSpPr bwMode="auto">
            <a:xfrm>
              <a:off x="8058150" y="2352675"/>
              <a:ext cx="104775" cy="120650"/>
              <a:chOff x="104" y="834"/>
              <a:chExt cx="66" cy="76"/>
            </a:xfrm>
          </p:grpSpPr>
          <p:sp>
            <p:nvSpPr>
              <p:cNvPr id="29703" name="Line 8"/>
              <p:cNvSpPr>
                <a:spLocks noChangeShapeType="1"/>
              </p:cNvSpPr>
              <p:nvPr/>
            </p:nvSpPr>
            <p:spPr bwMode="auto">
              <a:xfrm flipV="1">
                <a:off x="104" y="834"/>
                <a:ext cx="31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Line 9"/>
              <p:cNvSpPr>
                <a:spLocks noChangeShapeType="1"/>
              </p:cNvSpPr>
              <p:nvPr/>
            </p:nvSpPr>
            <p:spPr bwMode="auto">
              <a:xfrm rot="5400000" flipV="1">
                <a:off x="115" y="854"/>
                <a:ext cx="76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B9C07-5F2D-42C3-A83C-2ECC6362876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</a:t>
            </a:r>
            <a:endParaRPr lang="en-US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средствам ЭЭГ, были предприняты первые шаги по расшифровке семантических процессов </a:t>
            </a:r>
            <a:r>
              <a:rPr lang="ru-RU" i="1" u="sng" dirty="0" smtClean="0"/>
              <a:t>одновременных</a:t>
            </a:r>
            <a:r>
              <a:rPr lang="ru-RU" dirty="0" smtClean="0"/>
              <a:t> текстовых и музыкальных </a:t>
            </a:r>
            <a:r>
              <a:rPr lang="ru-RU" dirty="0" err="1" smtClean="0"/>
              <a:t>праймингов</a:t>
            </a:r>
            <a:r>
              <a:rPr lang="ru-RU" dirty="0" smtClean="0"/>
              <a:t> и целей</a:t>
            </a:r>
            <a:endParaRPr lang="en-US" dirty="0" smtClean="0"/>
          </a:p>
          <a:p>
            <a:r>
              <a:rPr lang="ru-RU" dirty="0" smtClean="0"/>
              <a:t>Нами были представлены первые результаты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800" dirty="0" err="1" smtClean="0"/>
              <a:t>Joret</a:t>
            </a:r>
            <a:r>
              <a:rPr lang="en-US" sz="1800" dirty="0" smtClean="0"/>
              <a:t> et al. (2017</a:t>
            </a:r>
            <a:r>
              <a:rPr lang="en-US" sz="1800" dirty="0"/>
              <a:t>). How Does The Brain Process Mild Versus Strong Violations </a:t>
            </a:r>
            <a:r>
              <a:rPr lang="en-US" sz="1800" dirty="0" smtClean="0"/>
              <a:t>in Music</a:t>
            </a:r>
            <a:r>
              <a:rPr lang="en-US" sz="1800" dirty="0"/>
              <a:t>? A Pilot Study Using Event-Related Potentials. </a:t>
            </a:r>
            <a:r>
              <a:rPr lang="en-US" sz="1800" dirty="0" smtClean="0"/>
              <a:t>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International </a:t>
            </a:r>
            <a:r>
              <a:rPr lang="en-US" sz="1800" dirty="0"/>
              <a:t>Conference on Digital Signal Processing (DSP 2017</a:t>
            </a:r>
            <a:r>
              <a:rPr lang="en-US" sz="1800" dirty="0" smtClean="0"/>
              <a:t>) </a:t>
            </a:r>
            <a:r>
              <a:rPr lang="en-US" sz="1800" dirty="0"/>
              <a:t>(</a:t>
            </a:r>
            <a:r>
              <a:rPr lang="en-US" sz="1800" dirty="0" smtClean="0"/>
              <a:t>50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Anniversary </a:t>
            </a:r>
            <a:r>
              <a:rPr lang="en-US" sz="1800" dirty="0"/>
              <a:t>Edition) (August 23-25, London, United Kingdom), pp</a:t>
            </a:r>
            <a:r>
              <a:rPr lang="en-US" sz="1800" dirty="0" smtClean="0"/>
              <a:t>. </a:t>
            </a:r>
            <a:r>
              <a:rPr lang="en-US" sz="1800" dirty="0"/>
              <a:t>1-5</a:t>
            </a:r>
            <a:r>
              <a:rPr lang="en-US" sz="1800" dirty="0" smtClean="0"/>
              <a:t>. </a:t>
            </a:r>
            <a:r>
              <a:rPr lang="en-US" sz="1800" dirty="0" err="1" smtClean="0"/>
              <a:t>doi</a:t>
            </a:r>
            <a:r>
              <a:rPr lang="en-US" sz="1800" dirty="0"/>
              <a:t>: </a:t>
            </a:r>
            <a:r>
              <a:rPr lang="en-US" sz="1800" dirty="0" smtClean="0"/>
              <a:t>10.1109/ICDSP.2017.8096146</a:t>
            </a:r>
            <a:endParaRPr lang="en-US" sz="1800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15631-17B5-4F92-BC1A-C9281AAC9A4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Эксперимент</a:t>
            </a:r>
            <a:r>
              <a:rPr lang="en-US" smtClean="0"/>
              <a:t> I: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98989"/>
                </a:solidFill>
              </a:rPr>
              <a:t>Семантика музыки</a:t>
            </a:r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02A9C-979A-4B9A-BDE5-EB6E2D991352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7409" name="Group 32"/>
          <p:cNvGrpSpPr>
            <a:grpSpLocks/>
          </p:cNvGrpSpPr>
          <p:nvPr/>
        </p:nvGrpSpPr>
        <p:grpSpPr bwMode="auto">
          <a:xfrm>
            <a:off x="2374900" y="1590675"/>
            <a:ext cx="3948113" cy="3721100"/>
            <a:chOff x="2154" y="912"/>
            <a:chExt cx="2487" cy="2344"/>
          </a:xfrm>
        </p:grpSpPr>
        <p:sp>
          <p:nvSpPr>
            <p:cNvPr id="17413" name="TextBox 19"/>
            <p:cNvSpPr txBox="1">
              <a:spLocks noChangeArrowheads="1"/>
            </p:cNvSpPr>
            <p:nvPr/>
          </p:nvSpPr>
          <p:spPr bwMode="auto">
            <a:xfrm>
              <a:off x="2531" y="912"/>
              <a:ext cx="96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ru-RU" sz="1600" b="1">
                  <a:latin typeface="Calibri" pitchFamily="34" charset="0"/>
                  <a:cs typeface="Arial" charset="0"/>
                </a:rPr>
                <a:t>Нулевая линия</a:t>
              </a:r>
              <a:endParaRPr lang="nl-BE" sz="1600" b="1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17414" name="Group 31"/>
            <p:cNvGrpSpPr>
              <a:grpSpLocks/>
            </p:cNvGrpSpPr>
            <p:nvPr/>
          </p:nvGrpSpPr>
          <p:grpSpPr bwMode="auto">
            <a:xfrm>
              <a:off x="2154" y="1113"/>
              <a:ext cx="2487" cy="2143"/>
              <a:chOff x="2154" y="1113"/>
              <a:chExt cx="2487" cy="2143"/>
            </a:xfrm>
          </p:grpSpPr>
          <p:sp>
            <p:nvSpPr>
              <p:cNvPr id="17415" name="Oval 4"/>
              <p:cNvSpPr>
                <a:spLocks noChangeArrowheads="1"/>
              </p:cNvSpPr>
              <p:nvPr/>
            </p:nvSpPr>
            <p:spPr bwMode="auto">
              <a:xfrm>
                <a:off x="3928" y="1113"/>
                <a:ext cx="713" cy="368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ru-RU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Моцарт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741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54" y="1113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17" name="TextBox 6"/>
              <p:cNvSpPr txBox="1">
                <a:spLocks noChangeArrowheads="1"/>
              </p:cNvSpPr>
              <p:nvPr/>
            </p:nvSpPr>
            <p:spPr bwMode="auto">
              <a:xfrm>
                <a:off x="2645" y="1381"/>
                <a:ext cx="72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600">
                    <a:latin typeface="Calibri" pitchFamily="34" charset="0"/>
                    <a:cs typeface="Arial" charset="0"/>
                  </a:rPr>
                  <a:t>Моцарт</a:t>
                </a:r>
                <a:endParaRPr lang="nl-BE" sz="16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3539" y="1247"/>
                <a:ext cx="297" cy="1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7419" name="Oval 14"/>
              <p:cNvSpPr>
                <a:spLocks noChangeArrowheads="1"/>
              </p:cNvSpPr>
              <p:nvPr/>
            </p:nvSpPr>
            <p:spPr bwMode="auto">
              <a:xfrm>
                <a:off x="3928" y="2712"/>
                <a:ext cx="713" cy="369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ru-RU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Моцарт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3544" y="2846"/>
                <a:ext cx="297" cy="10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7421" name="TextBox 16"/>
              <p:cNvSpPr txBox="1">
                <a:spLocks noChangeArrowheads="1"/>
              </p:cNvSpPr>
              <p:nvPr/>
            </p:nvSpPr>
            <p:spPr bwMode="auto">
              <a:xfrm>
                <a:off x="2599" y="3062"/>
                <a:ext cx="72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400">
                    <a:latin typeface="Calibri" pitchFamily="34" charset="0"/>
                    <a:cs typeface="Arial" charset="0"/>
                  </a:rPr>
                  <a:t>Брамс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7422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347" y="2645"/>
                <a:ext cx="952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23" name="Oval 23"/>
              <p:cNvSpPr>
                <a:spLocks noChangeArrowheads="1"/>
              </p:cNvSpPr>
              <p:nvPr/>
            </p:nvSpPr>
            <p:spPr bwMode="auto">
              <a:xfrm>
                <a:off x="3928" y="1716"/>
                <a:ext cx="713" cy="369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ru-RU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Брамс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742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73" y="1716"/>
                <a:ext cx="1323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25" name="TextBox 25"/>
              <p:cNvSpPr txBox="1">
                <a:spLocks noChangeArrowheads="1"/>
              </p:cNvSpPr>
              <p:nvPr/>
            </p:nvSpPr>
            <p:spPr bwMode="auto">
              <a:xfrm>
                <a:off x="2645" y="2011"/>
                <a:ext cx="73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600">
                    <a:latin typeface="Calibri" pitchFamily="34" charset="0"/>
                    <a:cs typeface="Arial" charset="0"/>
                  </a:rPr>
                  <a:t>Моцарт</a:t>
                </a:r>
                <a:endParaRPr lang="nl-BE" sz="16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8" name="Right Arrow 27"/>
              <p:cNvSpPr/>
              <p:nvPr/>
            </p:nvSpPr>
            <p:spPr>
              <a:xfrm>
                <a:off x="3544" y="1850"/>
                <a:ext cx="300" cy="10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7427" name="TextBox 31"/>
              <p:cNvSpPr txBox="1">
                <a:spLocks noChangeArrowheads="1"/>
              </p:cNvSpPr>
              <p:nvPr/>
            </p:nvSpPr>
            <p:spPr bwMode="auto">
              <a:xfrm>
                <a:off x="2154" y="2424"/>
                <a:ext cx="143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600" b="1">
                    <a:latin typeface="Calibri" pitchFamily="34" charset="0"/>
                    <a:cs typeface="Arial" charset="0"/>
                  </a:rPr>
                  <a:t>Тестирование гипотезы</a:t>
                </a:r>
                <a:endParaRPr lang="nl-BE" sz="1600" b="1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428" name="TextBox 35"/>
              <p:cNvSpPr txBox="1">
                <a:spLocks noChangeArrowheads="1"/>
              </p:cNvSpPr>
              <p:nvPr/>
            </p:nvSpPr>
            <p:spPr bwMode="auto">
              <a:xfrm>
                <a:off x="3549" y="1386"/>
                <a:ext cx="32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400">
                    <a:latin typeface="Calibri" pitchFamily="34" charset="0"/>
                    <a:cs typeface="Arial" charset="0"/>
                  </a:rPr>
                  <a:t>ИСИ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429" name="TextBox 35"/>
              <p:cNvSpPr txBox="1">
                <a:spLocks noChangeArrowheads="1"/>
              </p:cNvSpPr>
              <p:nvPr/>
            </p:nvSpPr>
            <p:spPr bwMode="auto">
              <a:xfrm>
                <a:off x="3549" y="2021"/>
                <a:ext cx="32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400">
                    <a:latin typeface="Calibri" pitchFamily="34" charset="0"/>
                    <a:cs typeface="Arial" charset="0"/>
                  </a:rPr>
                  <a:t>ИСИ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430" name="TextBox 35"/>
              <p:cNvSpPr txBox="1">
                <a:spLocks noChangeArrowheads="1"/>
              </p:cNvSpPr>
              <p:nvPr/>
            </p:nvSpPr>
            <p:spPr bwMode="auto">
              <a:xfrm>
                <a:off x="3539" y="3054"/>
                <a:ext cx="32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ru-RU" sz="1400">
                    <a:latin typeface="Calibri" pitchFamily="34" charset="0"/>
                    <a:cs typeface="Arial" charset="0"/>
                  </a:rPr>
                  <a:t>ИСИ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</p:grpSp>
      </p:grpSp>
      <p:sp>
        <p:nvSpPr>
          <p:cNvPr id="17410" name="Rectangle 33"/>
          <p:cNvSpPr>
            <a:spLocks noChangeArrowheads="1"/>
          </p:cNvSpPr>
          <p:nvPr/>
        </p:nvSpPr>
        <p:spPr bwMode="auto">
          <a:xfrm>
            <a:off x="719138" y="0"/>
            <a:ext cx="7920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72000" rIns="0" bIns="72000" anchor="ctr"/>
          <a:lstStyle/>
          <a:p>
            <a:pPr defTabSz="914400" eaLnBrk="0" hangingPunct="0"/>
            <a:r>
              <a:rPr lang="en-US" sz="3200">
                <a:solidFill>
                  <a:schemeClr val="bg1"/>
                </a:solidFill>
                <a:cs typeface="Arial" charset="0"/>
              </a:rPr>
              <a:t>3. Semantics of music</a:t>
            </a:r>
          </a:p>
        </p:txBody>
      </p:sp>
      <p:sp>
        <p:nvSpPr>
          <p:cNvPr id="17411" name="Text Box 38"/>
          <p:cNvSpPr txBox="1">
            <a:spLocks noChangeArrowheads="1"/>
          </p:cNvSpPr>
          <p:nvPr/>
        </p:nvSpPr>
        <p:spPr bwMode="auto">
          <a:xfrm>
            <a:off x="1323975" y="6067425"/>
            <a:ext cx="605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Мною было сыграно на скрипке в целом </a:t>
            </a:r>
            <a:r>
              <a:rPr lang="en-US">
                <a:latin typeface="Calibri" pitchFamily="34" charset="0"/>
              </a:rPr>
              <a:t>120</a:t>
            </a:r>
            <a:r>
              <a:rPr lang="ru-RU">
                <a:latin typeface="Calibri" pitchFamily="34" charset="0"/>
              </a:rPr>
              <a:t> мелодий</a:t>
            </a:r>
            <a:endParaRPr lang="en-US">
              <a:latin typeface="Calibri" pitchFamily="34" charset="0"/>
            </a:endParaRPr>
          </a:p>
        </p:txBody>
      </p:sp>
      <p:sp>
        <p:nvSpPr>
          <p:cNvPr id="17412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latin typeface="Calibri" pitchFamily="34" charset="0"/>
              </a:rPr>
              <a:t>Раздражители </a:t>
            </a:r>
            <a:endParaRPr lang="en-US" sz="4400">
              <a:latin typeface="Calibri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09027-2E48-4104-BE60-462FB898B98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3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120 </a:t>
            </a:r>
            <a:r>
              <a:rPr lang="ru-RU" sz="2700" smtClean="0"/>
              <a:t>мелодий</a:t>
            </a: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4 </a:t>
            </a:r>
            <a:r>
              <a:rPr lang="ru-RU" sz="2700" smtClean="0"/>
              <a:t>ситуации</a:t>
            </a:r>
            <a:r>
              <a:rPr lang="en-US" sz="2700" smtClean="0"/>
              <a:t>, 30 </a:t>
            </a:r>
            <a:r>
              <a:rPr lang="ru-RU" sz="2700" smtClean="0"/>
              <a:t>мелодий для каждой ситуации</a:t>
            </a:r>
            <a:r>
              <a:rPr lang="en-US" sz="2700" smtClean="0"/>
              <a:t>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/>
              <a:t>1) </a:t>
            </a:r>
            <a:r>
              <a:rPr lang="ru-RU" sz="2300" smtClean="0"/>
              <a:t>прайминг</a:t>
            </a:r>
            <a:r>
              <a:rPr lang="en-US" sz="2300" smtClean="0"/>
              <a:t> 1= </a:t>
            </a:r>
            <a:r>
              <a:rPr lang="ru-RU" sz="2300" smtClean="0">
                <a:solidFill>
                  <a:srgbClr val="66FF33"/>
                </a:solidFill>
              </a:rPr>
              <a:t>цель</a:t>
            </a:r>
            <a:r>
              <a:rPr lang="en-US" sz="2300" smtClean="0"/>
              <a:t>, </a:t>
            </a:r>
            <a:r>
              <a:rPr lang="ru-RU" sz="2300" smtClean="0"/>
              <a:t>прайминг</a:t>
            </a:r>
            <a:r>
              <a:rPr lang="en-US" sz="2300" smtClean="0"/>
              <a:t> 2 = </a:t>
            </a:r>
            <a:r>
              <a:rPr lang="ru-RU" sz="2300" smtClean="0">
                <a:solidFill>
                  <a:srgbClr val="66FF33"/>
                </a:solidFill>
              </a:rPr>
              <a:t>цель</a:t>
            </a:r>
            <a:endParaRPr lang="en-US" sz="23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/>
              <a:t>2) </a:t>
            </a:r>
            <a:r>
              <a:rPr lang="ru-RU" sz="2300" smtClean="0"/>
              <a:t>прайминг</a:t>
            </a:r>
            <a:r>
              <a:rPr lang="en-US" sz="2300" smtClean="0"/>
              <a:t> 1 = </a:t>
            </a:r>
            <a:r>
              <a:rPr lang="ru-RU" sz="2300" smtClean="0">
                <a:solidFill>
                  <a:srgbClr val="FF3300"/>
                </a:solidFill>
              </a:rPr>
              <a:t>цель</a:t>
            </a:r>
            <a:r>
              <a:rPr lang="en-US" sz="2300" smtClean="0"/>
              <a:t>, </a:t>
            </a:r>
            <a:r>
              <a:rPr lang="ru-RU" sz="2300" smtClean="0"/>
              <a:t>прайминг</a:t>
            </a:r>
            <a:r>
              <a:rPr lang="en-US" sz="2300" smtClean="0"/>
              <a:t> 2= </a:t>
            </a:r>
            <a:r>
              <a:rPr lang="ru-RU" sz="2300" smtClean="0">
                <a:solidFill>
                  <a:srgbClr val="66FF33"/>
                </a:solidFill>
              </a:rPr>
              <a:t>цель</a:t>
            </a:r>
            <a:endParaRPr lang="en-US" sz="23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/>
              <a:t>3) </a:t>
            </a:r>
            <a:r>
              <a:rPr lang="ru-RU" sz="2300" smtClean="0"/>
              <a:t>прайминг</a:t>
            </a:r>
            <a:r>
              <a:rPr lang="en-US" sz="2300" smtClean="0"/>
              <a:t> 1 = </a:t>
            </a:r>
            <a:r>
              <a:rPr lang="ru-RU" sz="2300" smtClean="0">
                <a:solidFill>
                  <a:srgbClr val="66FF33"/>
                </a:solidFill>
              </a:rPr>
              <a:t>цель</a:t>
            </a:r>
            <a:r>
              <a:rPr lang="en-US" sz="2300" smtClean="0"/>
              <a:t>, </a:t>
            </a:r>
            <a:r>
              <a:rPr lang="ru-RU" sz="2300" smtClean="0"/>
              <a:t>прайминг</a:t>
            </a:r>
            <a:r>
              <a:rPr lang="en-US" sz="2300" smtClean="0"/>
              <a:t> 2 = </a:t>
            </a:r>
            <a:r>
              <a:rPr lang="ru-RU" sz="2300" smtClean="0">
                <a:solidFill>
                  <a:srgbClr val="FF3300"/>
                </a:solidFill>
              </a:rPr>
              <a:t>цель</a:t>
            </a:r>
            <a:endParaRPr lang="en-US" sz="23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/>
              <a:t>4) </a:t>
            </a:r>
            <a:r>
              <a:rPr lang="ru-RU" sz="2300" smtClean="0"/>
              <a:t>прайминг</a:t>
            </a:r>
            <a:r>
              <a:rPr lang="en-US" sz="2300" smtClean="0"/>
              <a:t> 1 = </a:t>
            </a:r>
            <a:r>
              <a:rPr lang="ru-RU" sz="2300" smtClean="0">
                <a:solidFill>
                  <a:srgbClr val="FF3300"/>
                </a:solidFill>
              </a:rPr>
              <a:t>цель</a:t>
            </a:r>
            <a:r>
              <a:rPr lang="en-US" sz="2300" smtClean="0"/>
              <a:t>, </a:t>
            </a:r>
            <a:r>
              <a:rPr lang="ru-RU" sz="2300" smtClean="0"/>
              <a:t>прайминг</a:t>
            </a:r>
            <a:r>
              <a:rPr lang="en-US" sz="2300" smtClean="0"/>
              <a:t> 2 = </a:t>
            </a:r>
            <a:r>
              <a:rPr lang="ru-RU" sz="2300" smtClean="0">
                <a:solidFill>
                  <a:srgbClr val="FF3300"/>
                </a:solidFill>
              </a:rPr>
              <a:t>цель</a:t>
            </a:r>
            <a:endParaRPr lang="en-US" sz="23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700" smtClean="0">
                <a:solidFill>
                  <a:srgbClr val="66FF33"/>
                </a:solidFill>
              </a:rPr>
              <a:t>цель</a:t>
            </a:r>
            <a:r>
              <a:rPr lang="en-US" sz="1700" smtClean="0"/>
              <a:t> = </a:t>
            </a:r>
            <a:r>
              <a:rPr lang="ru-RU" sz="1700" smtClean="0"/>
              <a:t>прайминг совпадают</a:t>
            </a:r>
            <a:endParaRPr lang="en-US" sz="17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700" smtClean="0">
                <a:solidFill>
                  <a:srgbClr val="FF3300"/>
                </a:solidFill>
              </a:rPr>
              <a:t>цель</a:t>
            </a:r>
            <a:r>
              <a:rPr lang="en-US" sz="1700" smtClean="0"/>
              <a:t> = </a:t>
            </a:r>
            <a:r>
              <a:rPr lang="ru-RU" sz="1700" smtClean="0"/>
              <a:t>прайминг не совпадают</a:t>
            </a:r>
            <a:endParaRPr lang="en-US" sz="17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прайминг</a:t>
            </a:r>
            <a:r>
              <a:rPr lang="en-US" sz="1700" smtClean="0"/>
              <a:t> 1 = </a:t>
            </a:r>
            <a:r>
              <a:rPr lang="ru-RU" sz="1700" smtClean="0"/>
              <a:t>текстовая лейба</a:t>
            </a:r>
            <a:r>
              <a:rPr lang="en-US" sz="1700" smtClean="0"/>
              <a:t>, </a:t>
            </a:r>
            <a:r>
              <a:rPr lang="ru-RU" sz="1700" smtClean="0"/>
              <a:t>например</a:t>
            </a:r>
            <a:r>
              <a:rPr lang="en-US" sz="1700" smtClean="0"/>
              <a:t> </a:t>
            </a:r>
            <a:r>
              <a:rPr lang="ru-RU" sz="1700" smtClean="0"/>
              <a:t>«Моцарт»</a:t>
            </a:r>
            <a:endParaRPr lang="en-US" sz="17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прайминг </a:t>
            </a:r>
            <a:r>
              <a:rPr lang="en-US" sz="1700" smtClean="0"/>
              <a:t>2 = </a:t>
            </a:r>
            <a:r>
              <a:rPr lang="ru-RU" sz="1700" smtClean="0"/>
              <a:t>музыкальное произведение</a:t>
            </a:r>
            <a:r>
              <a:rPr lang="en-US" sz="1700" smtClean="0"/>
              <a:t>, </a:t>
            </a:r>
            <a:r>
              <a:rPr lang="ru-RU" sz="1700" smtClean="0"/>
              <a:t>например …..</a:t>
            </a:r>
            <a:r>
              <a:rPr lang="en-US" sz="1700" smtClean="0"/>
              <a:t>,</a:t>
            </a:r>
            <a:r>
              <a:rPr lang="en-US" sz="2300" smtClean="0"/>
              <a:t>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3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ru-RU" sz="2300" smtClean="0">
                <a:sym typeface="Wingdings" pitchFamily="2" charset="2"/>
              </a:rPr>
              <a:t> были произведены 2 цикла записей, протокол установлен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ru-RU" sz="2300" smtClean="0"/>
              <a:t>Перспективы: приумножить колличесво субъектов до 20</a:t>
            </a:r>
            <a:r>
              <a:rPr lang="en-US" sz="2300" smtClean="0"/>
              <a:t> (</a:t>
            </a:r>
            <a:r>
              <a:rPr lang="ru-RU" sz="2300" smtClean="0"/>
              <a:t>в этом году</a:t>
            </a:r>
            <a:r>
              <a:rPr lang="en-US" sz="23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6348413" y="4249738"/>
            <a:ext cx="2076450" cy="690562"/>
            <a:chOff x="2145" y="2829"/>
            <a:chExt cx="1308" cy="435"/>
          </a:xfrm>
        </p:grpSpPr>
        <p:grpSp>
          <p:nvGrpSpPr>
            <p:cNvPr id="18436" name="Group 6"/>
            <p:cNvGrpSpPr>
              <a:grpSpLocks/>
            </p:cNvGrpSpPr>
            <p:nvPr/>
          </p:nvGrpSpPr>
          <p:grpSpPr bwMode="auto">
            <a:xfrm>
              <a:off x="2145" y="2829"/>
              <a:ext cx="1308" cy="435"/>
              <a:chOff x="2169" y="2895"/>
              <a:chExt cx="1308" cy="435"/>
            </a:xfrm>
          </p:grpSpPr>
          <p:pic>
            <p:nvPicPr>
              <p:cNvPr id="1843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9" y="2895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39" name="Rectangle 5"/>
              <p:cNvSpPr>
                <a:spLocks noChangeArrowheads="1"/>
              </p:cNvSpPr>
              <p:nvPr/>
            </p:nvSpPr>
            <p:spPr bwMode="auto">
              <a:xfrm>
                <a:off x="2169" y="2895"/>
                <a:ext cx="148" cy="2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8437" name="Rectangle 7"/>
            <p:cNvSpPr>
              <a:spLocks noChangeArrowheads="1"/>
            </p:cNvSpPr>
            <p:nvPr/>
          </p:nvSpPr>
          <p:spPr bwMode="auto">
            <a:xfrm>
              <a:off x="2456" y="2829"/>
              <a:ext cx="361" cy="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Раздражители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2AA10-4830-43E8-8990-28D27CCC920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Участники эксперимента</a:t>
            </a:r>
            <a:r>
              <a:rPr lang="en-US" sz="4000" smtClean="0"/>
              <a:t>  &amp; </a:t>
            </a:r>
            <a:r>
              <a:rPr lang="ru-RU" sz="4000" smtClean="0"/>
              <a:t>Гипотезы</a:t>
            </a:r>
            <a:r>
              <a:rPr lang="en-US" sz="4000" smtClean="0"/>
              <a:t>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5</a:t>
            </a:r>
            <a:r>
              <a:rPr lang="en-US" dirty="0" smtClean="0"/>
              <a:t> </a:t>
            </a:r>
            <a:r>
              <a:rPr lang="ru-RU" dirty="0" smtClean="0"/>
              <a:t>музыкантов</a:t>
            </a:r>
            <a:endParaRPr lang="en-US" dirty="0" smtClean="0"/>
          </a:p>
          <a:p>
            <a:pPr eaLnBrk="1" hangingPunct="1"/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участников без музыкального образования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ru-RU" dirty="0" smtClean="0"/>
              <a:t>Конгруэнтные условия: ответ </a:t>
            </a:r>
            <a:r>
              <a:rPr lang="ru-RU" u="sng" dirty="0" smtClean="0"/>
              <a:t>нет</a:t>
            </a:r>
            <a:r>
              <a:rPr lang="en-US" dirty="0" smtClean="0"/>
              <a:t> N400 </a:t>
            </a:r>
            <a:r>
              <a:rPr lang="ru-RU" dirty="0" smtClean="0"/>
              <a:t>ЭЭГ</a:t>
            </a:r>
            <a:endParaRPr lang="en-US" dirty="0" smtClean="0"/>
          </a:p>
          <a:p>
            <a:pPr eaLnBrk="1" hangingPunct="1"/>
            <a:r>
              <a:rPr lang="ru-RU" dirty="0" err="1" smtClean="0"/>
              <a:t>Неконгруэнтные</a:t>
            </a:r>
            <a:r>
              <a:rPr lang="ru-RU" dirty="0" smtClean="0"/>
              <a:t> условия</a:t>
            </a:r>
            <a:r>
              <a:rPr lang="en-US" dirty="0" smtClean="0"/>
              <a:t>: </a:t>
            </a:r>
            <a:r>
              <a:rPr lang="ru-RU" dirty="0" smtClean="0"/>
              <a:t>ответ </a:t>
            </a:r>
            <a:r>
              <a:rPr lang="en-US" dirty="0" smtClean="0"/>
              <a:t>N400 </a:t>
            </a:r>
            <a:r>
              <a:rPr lang="ru-RU" dirty="0" smtClean="0"/>
              <a:t>ЭЭГ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83537-BF17-4C30-82A2-96AC6F4562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Нулевая линия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6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Только слушать музыку</a:t>
            </a:r>
            <a:r>
              <a:rPr lang="en-US" dirty="0" smtClean="0"/>
              <a:t>: 30 </a:t>
            </a:r>
            <a:r>
              <a:rPr lang="ru-RU" dirty="0" smtClean="0"/>
              <a:t>мелодий</a:t>
            </a:r>
            <a:endParaRPr lang="en-US" dirty="0" smtClean="0"/>
          </a:p>
          <a:p>
            <a:pPr eaLnBrk="1" hangingPunct="1">
              <a:defRPr/>
            </a:pPr>
            <a:r>
              <a:rPr lang="ru-RU" dirty="0" smtClean="0"/>
              <a:t>Только смотреть на экран</a:t>
            </a:r>
            <a:r>
              <a:rPr lang="en-US" dirty="0" smtClean="0"/>
              <a:t>: 30 </a:t>
            </a:r>
            <a:r>
              <a:rPr lang="ru-RU" dirty="0" smtClean="0"/>
              <a:t>имён</a:t>
            </a: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447675" indent="-447675" eaLnBrk="1" hangingPunct="1"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	</a:t>
            </a:r>
            <a:r>
              <a:rPr lang="ru-RU" dirty="0" smtClean="0">
                <a:sym typeface="Wingdings" pitchFamily="2" charset="2"/>
              </a:rPr>
              <a:t>Результаты семантического теста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ru-RU" dirty="0" smtClean="0">
                <a:sym typeface="Wingdings" pitchFamily="2" charset="2"/>
              </a:rPr>
              <a:t>см. предыдущие слайды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ru-RU" dirty="0" smtClean="0">
                <a:sym typeface="Wingdings" pitchFamily="2" charset="2"/>
              </a:rPr>
              <a:t>будут анализироваться и сравниваться с результатами нулевой линии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F7CEA-562C-4076-B245-B05C528644C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Первичные результаты</a:t>
            </a:r>
            <a:endParaRPr lang="en-US" smtClean="0"/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4276725" y="413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0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1417638"/>
            <a:ext cx="30099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810125" y="4572000"/>
            <a:ext cx="4486275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dirty="0"/>
              <a:t>4 </a:t>
            </a:r>
            <a:r>
              <a:rPr lang="ru-RU" sz="1400" dirty="0"/>
              <a:t>ситуации </a:t>
            </a:r>
            <a:r>
              <a:rPr lang="ru-RU" sz="1400" dirty="0" err="1"/>
              <a:t>праймингов</a:t>
            </a:r>
            <a:r>
              <a:rPr lang="en-US" sz="1400" dirty="0"/>
              <a:t>:</a:t>
            </a:r>
          </a:p>
          <a:p>
            <a:pPr lvl="1" defTabSz="914400"/>
            <a:r>
              <a:rPr lang="ru-RU" sz="1300" dirty="0" err="1"/>
              <a:t>текст.прайминг</a:t>
            </a:r>
            <a:r>
              <a:rPr lang="ru-RU" sz="1300" dirty="0"/>
              <a:t> </a:t>
            </a:r>
            <a:r>
              <a:rPr lang="en-US" sz="1300" dirty="0"/>
              <a:t>= </a:t>
            </a:r>
            <a:r>
              <a:rPr lang="ru-RU" sz="1300" dirty="0">
                <a:solidFill>
                  <a:srgbClr val="66FF33"/>
                </a:solidFill>
              </a:rPr>
              <a:t>цель</a:t>
            </a:r>
            <a:r>
              <a:rPr lang="en-US" sz="1300" dirty="0"/>
              <a:t>, </a:t>
            </a:r>
            <a:r>
              <a:rPr lang="ru-RU" sz="1300" dirty="0" err="1"/>
              <a:t>музык.прайминг</a:t>
            </a:r>
            <a:r>
              <a:rPr lang="en-US" sz="1300" dirty="0"/>
              <a:t> =</a:t>
            </a:r>
            <a:r>
              <a:rPr lang="ru-RU" sz="1300" dirty="0"/>
              <a:t> </a:t>
            </a:r>
            <a:r>
              <a:rPr lang="ru-RU" sz="1300" dirty="0">
                <a:solidFill>
                  <a:srgbClr val="66FF33"/>
                </a:solidFill>
              </a:rPr>
              <a:t>цель</a:t>
            </a:r>
            <a:endParaRPr lang="en-US" sz="1300" dirty="0">
              <a:solidFill>
                <a:srgbClr val="66FF33"/>
              </a:solidFill>
            </a:endParaRPr>
          </a:p>
          <a:p>
            <a:pPr lvl="1" defTabSz="914400"/>
            <a:r>
              <a:rPr lang="ru-RU" sz="1300" dirty="0" err="1"/>
              <a:t>текст.прайминг</a:t>
            </a:r>
            <a:r>
              <a:rPr lang="ru-RU" sz="1300" dirty="0"/>
              <a:t> </a:t>
            </a:r>
            <a:r>
              <a:rPr lang="en-US" sz="1300" dirty="0"/>
              <a:t>= </a:t>
            </a:r>
            <a:r>
              <a:rPr lang="ru-RU" sz="1300" dirty="0">
                <a:solidFill>
                  <a:srgbClr val="FF0000"/>
                </a:solidFill>
              </a:rPr>
              <a:t>цель</a:t>
            </a:r>
            <a:r>
              <a:rPr lang="en-US" sz="1300" dirty="0"/>
              <a:t>, </a:t>
            </a:r>
            <a:r>
              <a:rPr lang="ru-RU" sz="1300" dirty="0" err="1"/>
              <a:t>музык.прайминг</a:t>
            </a:r>
            <a:r>
              <a:rPr lang="en-US" sz="1300" dirty="0"/>
              <a:t> =</a:t>
            </a:r>
            <a:r>
              <a:rPr lang="ru-RU" sz="1300" dirty="0"/>
              <a:t> </a:t>
            </a:r>
            <a:r>
              <a:rPr lang="ru-RU" sz="1300" dirty="0">
                <a:solidFill>
                  <a:srgbClr val="66FF33"/>
                </a:solidFill>
              </a:rPr>
              <a:t>цель</a:t>
            </a:r>
            <a:endParaRPr lang="en-US" sz="1300" dirty="0">
              <a:solidFill>
                <a:srgbClr val="66FF33"/>
              </a:solidFill>
            </a:endParaRPr>
          </a:p>
          <a:p>
            <a:pPr lvl="1" defTabSz="914400"/>
            <a:r>
              <a:rPr lang="ru-RU" sz="1300" dirty="0" err="1"/>
              <a:t>текст.прайминг</a:t>
            </a:r>
            <a:r>
              <a:rPr lang="ru-RU" sz="1300" dirty="0"/>
              <a:t> </a:t>
            </a:r>
            <a:r>
              <a:rPr lang="en-US" sz="1300" dirty="0"/>
              <a:t>= </a:t>
            </a:r>
            <a:r>
              <a:rPr lang="ru-RU" sz="1300" dirty="0">
                <a:solidFill>
                  <a:srgbClr val="66FF33"/>
                </a:solidFill>
              </a:rPr>
              <a:t>цель</a:t>
            </a:r>
            <a:r>
              <a:rPr lang="en-US" sz="1300" dirty="0"/>
              <a:t>, </a:t>
            </a:r>
            <a:r>
              <a:rPr lang="ru-RU" sz="1300" dirty="0" err="1"/>
              <a:t>музык.прайминг</a:t>
            </a:r>
            <a:r>
              <a:rPr lang="en-US" sz="1300" dirty="0"/>
              <a:t> =</a:t>
            </a: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цель</a:t>
            </a:r>
            <a:endParaRPr lang="en-US" sz="1300" dirty="0">
              <a:solidFill>
                <a:srgbClr val="FF0000"/>
              </a:solidFill>
            </a:endParaRPr>
          </a:p>
          <a:p>
            <a:pPr lvl="1" defTabSz="914400"/>
            <a:r>
              <a:rPr lang="ru-RU" sz="1300" dirty="0" err="1"/>
              <a:t>текст.прайминг</a:t>
            </a:r>
            <a:r>
              <a:rPr lang="ru-RU" sz="1300" dirty="0"/>
              <a:t> </a:t>
            </a:r>
            <a:r>
              <a:rPr lang="en-US" sz="1300" dirty="0"/>
              <a:t>= </a:t>
            </a:r>
            <a:r>
              <a:rPr lang="ru-RU" sz="1300" dirty="0">
                <a:solidFill>
                  <a:srgbClr val="FF0000"/>
                </a:solidFill>
              </a:rPr>
              <a:t>цель</a:t>
            </a:r>
            <a:r>
              <a:rPr lang="en-US" sz="1300" dirty="0"/>
              <a:t>, </a:t>
            </a:r>
            <a:r>
              <a:rPr lang="ru-RU" sz="1300" dirty="0" err="1"/>
              <a:t>музык.прайминг</a:t>
            </a:r>
            <a:r>
              <a:rPr lang="en-US" sz="1300" dirty="0"/>
              <a:t> =</a:t>
            </a: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цель</a:t>
            </a:r>
            <a:endParaRPr lang="en-US" sz="1300" dirty="0">
              <a:solidFill>
                <a:srgbClr val="FF0000"/>
              </a:solidFill>
            </a:endParaRPr>
          </a:p>
          <a:p>
            <a:pPr lvl="1" defTabSz="914400"/>
            <a:endParaRPr lang="en-US" sz="1300" dirty="0">
              <a:solidFill>
                <a:srgbClr val="FF3300"/>
              </a:solidFill>
            </a:endParaRPr>
          </a:p>
          <a:p>
            <a:pPr lvl="1" defTabSz="914400"/>
            <a:r>
              <a:rPr lang="ru-RU" sz="1300" dirty="0">
                <a:solidFill>
                  <a:srgbClr val="66FF33"/>
                </a:solidFill>
              </a:rPr>
              <a:t>цель</a:t>
            </a:r>
            <a:r>
              <a:rPr lang="en-US" sz="1300" dirty="0"/>
              <a:t> = </a:t>
            </a:r>
            <a:r>
              <a:rPr lang="ru-RU" sz="1300" dirty="0" err="1"/>
              <a:t>прайминг</a:t>
            </a:r>
            <a:r>
              <a:rPr lang="ru-RU" sz="1300" dirty="0"/>
              <a:t> совпадает с целью</a:t>
            </a:r>
            <a:endParaRPr lang="en-US" sz="1300" dirty="0"/>
          </a:p>
          <a:p>
            <a:pPr lvl="1" defTabSz="914400"/>
            <a:r>
              <a:rPr lang="ru-RU" sz="1300" dirty="0">
                <a:solidFill>
                  <a:srgbClr val="FF3300"/>
                </a:solidFill>
              </a:rPr>
              <a:t>цель</a:t>
            </a:r>
            <a:r>
              <a:rPr lang="en-US" sz="1300" dirty="0"/>
              <a:t> = </a:t>
            </a:r>
            <a:r>
              <a:rPr lang="ru-RU" sz="1300" dirty="0" err="1"/>
              <a:t>прайминг</a:t>
            </a:r>
            <a:r>
              <a:rPr lang="ru-RU" sz="1300" dirty="0"/>
              <a:t> не совпадает с целью</a:t>
            </a:r>
            <a:endParaRPr lang="en-US" sz="1300" dirty="0">
              <a:solidFill>
                <a:srgbClr val="FF3300"/>
              </a:solidFill>
            </a:endParaRPr>
          </a:p>
          <a:p>
            <a:pPr defTabSz="914400">
              <a:spcBef>
                <a:spcPct val="50000"/>
              </a:spcBef>
            </a:pPr>
            <a:endParaRPr lang="en-US" sz="1300" dirty="0"/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>
            <a:off x="4959350" y="4953000"/>
            <a:ext cx="29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4962525" y="5340350"/>
            <a:ext cx="2952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10"/>
          <p:cNvSpPr>
            <a:spLocks noChangeShapeType="1"/>
          </p:cNvSpPr>
          <p:nvPr/>
        </p:nvSpPr>
        <p:spPr bwMode="auto">
          <a:xfrm>
            <a:off x="4962525" y="5137150"/>
            <a:ext cx="295275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>
            <a:off x="4962525" y="5538788"/>
            <a:ext cx="295275" cy="0"/>
          </a:xfrm>
          <a:prstGeom prst="line">
            <a:avLst/>
          </a:prstGeom>
          <a:noFill/>
          <a:ln w="38100">
            <a:solidFill>
              <a:srgbClr val="9900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2771775" y="5762625"/>
            <a:ext cx="1076325" cy="819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5657850" y="1543050"/>
            <a:ext cx="2533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Позиция элетродов в черепе</a:t>
            </a:r>
            <a:endParaRPr lang="en-US"/>
          </a:p>
        </p:txBody>
      </p:sp>
      <p:sp>
        <p:nvSpPr>
          <p:cNvPr id="21515" name="Line 14"/>
          <p:cNvSpPr>
            <a:spLocks noChangeShapeType="1"/>
          </p:cNvSpPr>
          <p:nvPr/>
        </p:nvSpPr>
        <p:spPr bwMode="auto">
          <a:xfrm flipH="1">
            <a:off x="4892675" y="1847850"/>
            <a:ext cx="708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314325" y="1543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Записи ЭЭГ</a:t>
            </a:r>
            <a:endParaRPr lang="en-US"/>
          </a:p>
        </p:txBody>
      </p:sp>
      <p:sp>
        <p:nvSpPr>
          <p:cNvPr id="21517" name="Line 17"/>
          <p:cNvSpPr>
            <a:spLocks noChangeShapeType="1"/>
          </p:cNvSpPr>
          <p:nvPr/>
        </p:nvSpPr>
        <p:spPr bwMode="auto">
          <a:xfrm flipV="1">
            <a:off x="1800225" y="5299075"/>
            <a:ext cx="1352550" cy="758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Text Box 18"/>
          <p:cNvSpPr txBox="1">
            <a:spLocks noChangeArrowheads="1"/>
          </p:cNvSpPr>
          <p:nvPr/>
        </p:nvSpPr>
        <p:spPr bwMode="auto">
          <a:xfrm>
            <a:off x="152400" y="5299075"/>
            <a:ext cx="1809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Чем глубже «впадина», тем больше  эффект неконгруэнции</a:t>
            </a:r>
            <a:endParaRPr lang="en-US"/>
          </a:p>
        </p:txBody>
      </p:sp>
      <p:sp>
        <p:nvSpPr>
          <p:cNvPr id="21519" name="Line 19"/>
          <p:cNvSpPr>
            <a:spLocks noChangeShapeType="1"/>
          </p:cNvSpPr>
          <p:nvPr/>
        </p:nvSpPr>
        <p:spPr bwMode="auto">
          <a:xfrm>
            <a:off x="1619250" y="1981200"/>
            <a:ext cx="466725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20"/>
          <p:cNvSpPr>
            <a:spLocks noChangeShapeType="1"/>
          </p:cNvSpPr>
          <p:nvPr/>
        </p:nvSpPr>
        <p:spPr bwMode="auto">
          <a:xfrm>
            <a:off x="1619250" y="2184400"/>
            <a:ext cx="466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21"/>
          <p:cNvSpPr>
            <a:spLocks noChangeShapeType="1"/>
          </p:cNvSpPr>
          <p:nvPr/>
        </p:nvSpPr>
        <p:spPr bwMode="auto">
          <a:xfrm>
            <a:off x="1619250" y="2409825"/>
            <a:ext cx="466725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22"/>
          <p:cNvSpPr>
            <a:spLocks noChangeShapeType="1"/>
          </p:cNvSpPr>
          <p:nvPr/>
        </p:nvSpPr>
        <p:spPr bwMode="auto">
          <a:xfrm>
            <a:off x="1619250" y="2667000"/>
            <a:ext cx="466725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31C88-DBE9-442F-98F0-F0852DF851A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93700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Показ текстовой </a:t>
            </a:r>
            <a:r>
              <a:rPr lang="ru-RU" sz="2800" dirty="0" err="1" smtClean="0"/>
              <a:t>лейбы</a:t>
            </a:r>
            <a:r>
              <a:rPr lang="en-US" sz="2800" dirty="0" smtClean="0"/>
              <a:t>, </a:t>
            </a:r>
            <a:r>
              <a:rPr lang="ru-RU" sz="2800" dirty="0" smtClean="0"/>
              <a:t>например,</a:t>
            </a:r>
            <a:r>
              <a:rPr lang="en-US" sz="2800" dirty="0" smtClean="0"/>
              <a:t> “</a:t>
            </a:r>
            <a:r>
              <a:rPr lang="ru-RU" sz="2800" dirty="0" err="1" smtClean="0"/>
              <a:t>моцарт</a:t>
            </a:r>
            <a:r>
              <a:rPr lang="en-US" sz="2800" dirty="0" smtClean="0"/>
              <a:t>”,</a:t>
            </a:r>
            <a:r>
              <a:rPr lang="ru-RU" sz="2800" dirty="0" smtClean="0"/>
              <a:t> и муз. произведения, например,</a:t>
            </a:r>
            <a:r>
              <a:rPr lang="en-US" sz="2800" dirty="0" smtClean="0"/>
              <a:t> </a:t>
            </a:r>
            <a:r>
              <a:rPr lang="ru-RU" sz="2800" dirty="0" smtClean="0"/>
              <a:t>    </a:t>
            </a:r>
          </a:p>
          <a:p>
            <a:pPr marL="361950" lvl="1" indent="0">
              <a:lnSpc>
                <a:spcPct val="90000"/>
              </a:lnSpc>
              <a:buFont typeface="Arial" charset="0"/>
              <a:buNone/>
            </a:pPr>
            <a:r>
              <a:rPr lang="ru-RU" i="1" u="sng" dirty="0" smtClean="0"/>
              <a:t>последовательно</a:t>
            </a:r>
            <a:r>
              <a:rPr lang="en-US" dirty="0" smtClean="0"/>
              <a:t> </a:t>
            </a:r>
            <a:r>
              <a:rPr lang="ru-RU" dirty="0" smtClean="0"/>
              <a:t>очень сложен</a:t>
            </a:r>
            <a:r>
              <a:rPr lang="en-US" dirty="0" smtClean="0"/>
              <a:t> (</a:t>
            </a:r>
            <a:r>
              <a:rPr lang="ru-RU" dirty="0" err="1" smtClean="0"/>
              <a:t>перенагрузка</a:t>
            </a:r>
            <a:r>
              <a:rPr lang="ru-RU" dirty="0" smtClean="0"/>
              <a:t> памяти</a:t>
            </a:r>
            <a:r>
              <a:rPr lang="en-US" dirty="0" smtClean="0"/>
              <a:t>):</a:t>
            </a:r>
            <a:r>
              <a:rPr lang="ru-RU" dirty="0" smtClean="0"/>
              <a:t> нет чёткой записи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Демострация</a:t>
            </a:r>
            <a:r>
              <a:rPr lang="ru-RU" sz="2800" dirty="0" smtClean="0"/>
              <a:t> текстовой </a:t>
            </a:r>
            <a:r>
              <a:rPr lang="ru-RU" sz="2800" dirty="0" err="1" smtClean="0"/>
              <a:t>лейбы</a:t>
            </a:r>
            <a:r>
              <a:rPr lang="ru-RU" sz="2800" dirty="0" smtClean="0"/>
              <a:t> и </a:t>
            </a:r>
            <a:r>
              <a:rPr lang="ru-RU" sz="2800" dirty="0" err="1" smtClean="0"/>
              <a:t>муз.произведения</a:t>
            </a:r>
            <a:r>
              <a:rPr lang="ru-RU" sz="2800" dirty="0" smtClean="0"/>
              <a:t> </a:t>
            </a:r>
            <a:r>
              <a:rPr lang="ru-RU" sz="2800" i="1" u="sng" dirty="0" smtClean="0"/>
              <a:t>одновременно</a:t>
            </a:r>
            <a:r>
              <a:rPr lang="en-US" sz="2800" dirty="0" smtClean="0"/>
              <a:t>: </a:t>
            </a:r>
            <a:r>
              <a:rPr lang="ru-RU" sz="2800" dirty="0" smtClean="0"/>
              <a:t>текстовая </a:t>
            </a:r>
            <a:r>
              <a:rPr lang="ru-RU" sz="2800" dirty="0" err="1" smtClean="0"/>
              <a:t>лейба</a:t>
            </a:r>
            <a:r>
              <a:rPr lang="ru-RU" sz="2800" dirty="0" smtClean="0"/>
              <a:t> имеет тенденцию </a:t>
            </a:r>
            <a:r>
              <a:rPr lang="ru-RU" sz="2800" b="1" dirty="0"/>
              <a:t>доминировать</a:t>
            </a:r>
            <a:r>
              <a:rPr lang="ru-RU" sz="2800" dirty="0" smtClean="0"/>
              <a:t> над музыкальным произведением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«Впадина» на графике глубже в случае, когда </a:t>
            </a:r>
            <a:r>
              <a:rPr lang="ru-RU" sz="2800" i="1" u="sng" dirty="0" smtClean="0"/>
              <a:t>оба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прайминга</a:t>
            </a:r>
            <a:r>
              <a:rPr lang="ru-RU" sz="2800" dirty="0" smtClean="0"/>
              <a:t> </a:t>
            </a:r>
            <a:r>
              <a:rPr lang="ru-RU" sz="2800" dirty="0" err="1" smtClean="0"/>
              <a:t>инкогруэнтны</a:t>
            </a:r>
            <a:r>
              <a:rPr lang="ru-RU" sz="2800" dirty="0" smtClean="0"/>
              <a:t> с целью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Необходимо сканирование большего числа субъектов</a:t>
            </a:r>
            <a:r>
              <a:rPr lang="en-US" sz="2800" dirty="0" smtClean="0"/>
              <a:t>…</a:t>
            </a: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Первичные наблюдения</a:t>
            </a:r>
            <a:endParaRPr lang="en-US" smtClean="0"/>
          </a:p>
        </p:txBody>
      </p:sp>
      <p:grpSp>
        <p:nvGrpSpPr>
          <p:cNvPr id="22531" name="Group 8"/>
          <p:cNvGrpSpPr>
            <a:grpSpLocks/>
          </p:cNvGrpSpPr>
          <p:nvPr/>
        </p:nvGrpSpPr>
        <p:grpSpPr bwMode="auto">
          <a:xfrm>
            <a:off x="5576888" y="2020888"/>
            <a:ext cx="2076450" cy="503237"/>
            <a:chOff x="2145" y="2829"/>
            <a:chExt cx="1308" cy="435"/>
          </a:xfrm>
        </p:grpSpPr>
        <p:grpSp>
          <p:nvGrpSpPr>
            <p:cNvPr id="22532" name="Group 6"/>
            <p:cNvGrpSpPr>
              <a:grpSpLocks/>
            </p:cNvGrpSpPr>
            <p:nvPr/>
          </p:nvGrpSpPr>
          <p:grpSpPr bwMode="auto">
            <a:xfrm>
              <a:off x="2145" y="2829"/>
              <a:ext cx="1308" cy="435"/>
              <a:chOff x="2169" y="2895"/>
              <a:chExt cx="1308" cy="435"/>
            </a:xfrm>
          </p:grpSpPr>
          <p:pic>
            <p:nvPicPr>
              <p:cNvPr id="2253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69" y="2895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35" name="Rectangle 5"/>
              <p:cNvSpPr>
                <a:spLocks noChangeArrowheads="1"/>
              </p:cNvSpPr>
              <p:nvPr/>
            </p:nvSpPr>
            <p:spPr bwMode="auto">
              <a:xfrm>
                <a:off x="2169" y="2895"/>
                <a:ext cx="148" cy="2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533" name="Rectangle 7"/>
            <p:cNvSpPr>
              <a:spLocks noChangeArrowheads="1"/>
            </p:cNvSpPr>
            <p:nvPr/>
          </p:nvSpPr>
          <p:spPr bwMode="auto">
            <a:xfrm>
              <a:off x="2456" y="2829"/>
              <a:ext cx="361" cy="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A58B2-0866-462B-8280-226576FE14D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57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Эксперимент </a:t>
            </a:r>
            <a:r>
              <a:rPr lang="en-US" smtClean="0"/>
              <a:t>II</a:t>
            </a:r>
          </a:p>
        </p:txBody>
      </p:sp>
      <p:sp>
        <p:nvSpPr>
          <p:cNvPr id="2457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dirty="0" smtClean="0">
                <a:solidFill>
                  <a:srgbClr val="898989"/>
                </a:solidFill>
              </a:rPr>
              <a:t>Синтаксис музыки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439</Words>
  <Application>Microsoft Office PowerPoint</Application>
  <PresentationFormat>On-screen Show (4:3)</PresentationFormat>
  <Paragraphs>104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Марк M. Ван Хюлле</vt:lpstr>
      <vt:lpstr>Эксперимент I:</vt:lpstr>
      <vt:lpstr>PowerPoint Presentation</vt:lpstr>
      <vt:lpstr>Раздражители </vt:lpstr>
      <vt:lpstr>Участники эксперимента  &amp; Гипотезы </vt:lpstr>
      <vt:lpstr>Нулевая линия</vt:lpstr>
      <vt:lpstr>Первичные результаты</vt:lpstr>
      <vt:lpstr>Первичные наблюдения</vt:lpstr>
      <vt:lpstr>Эксперимент II</vt:lpstr>
      <vt:lpstr>PowerPoint Presentation</vt:lpstr>
      <vt:lpstr>Раздражители</vt:lpstr>
      <vt:lpstr>Участники эксперимента на настоящий момент</vt:lpstr>
      <vt:lpstr>Результаты: музыканты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N400</dc:title>
  <dc:creator>Marie-eve Joret</dc:creator>
  <cp:lastModifiedBy>Marc Van Hulle</cp:lastModifiedBy>
  <cp:revision>50</cp:revision>
  <dcterms:created xsi:type="dcterms:W3CDTF">2013-10-16T08:23:47Z</dcterms:created>
  <dcterms:modified xsi:type="dcterms:W3CDTF">2019-09-25T14:35:30Z</dcterms:modified>
</cp:coreProperties>
</file>