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3" r:id="rId2"/>
    <p:sldId id="256" r:id="rId3"/>
    <p:sldId id="264" r:id="rId4"/>
    <p:sldId id="257" r:id="rId5"/>
    <p:sldId id="262" r:id="rId6"/>
    <p:sldId id="259" r:id="rId7"/>
    <p:sldId id="266" r:id="rId8"/>
    <p:sldId id="267" r:id="rId9"/>
    <p:sldId id="265" r:id="rId10"/>
    <p:sldId id="260" r:id="rId11"/>
    <p:sldId id="269" r:id="rId12"/>
    <p:sldId id="270" r:id="rId13"/>
    <p:sldId id="271" r:id="rId14"/>
    <p:sldId id="272" r:id="rId15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FF33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77" autoAdjust="0"/>
  </p:normalViewPr>
  <p:slideViewPr>
    <p:cSldViewPr snapToGrid="0" snapToObjects="1"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4651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465138">
              <a:defRPr sz="1200"/>
            </a:lvl1pPr>
          </a:lstStyle>
          <a:p>
            <a:pPr>
              <a:defRPr/>
            </a:pPr>
            <a:fld id="{378018AA-2289-405A-AFFA-044AEF4538E2}" type="datetime1">
              <a:rPr lang="en-US"/>
              <a:pPr>
                <a:defRPr/>
              </a:pPr>
              <a:t>10/6/2019</a:t>
            </a:fld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4651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465138">
              <a:defRPr sz="1200"/>
            </a:lvl1pPr>
          </a:lstStyle>
          <a:p>
            <a:pPr>
              <a:defRPr/>
            </a:pPr>
            <a:fld id="{2FFE5ED8-C2AE-4A98-9C51-511C3D5630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17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4651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465138">
              <a:defRPr sz="1200"/>
            </a:lvl1pPr>
          </a:lstStyle>
          <a:p>
            <a:pPr>
              <a:defRPr/>
            </a:pPr>
            <a:fld id="{23FEFF3C-82A1-4D42-B0A0-A501D3913738}" type="datetime1">
              <a:rPr lang="en-US"/>
              <a:pPr>
                <a:defRPr/>
              </a:pPr>
              <a:t>10/6/2019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4651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465138">
              <a:defRPr sz="1200"/>
            </a:lvl1pPr>
          </a:lstStyle>
          <a:p>
            <a:pPr>
              <a:defRPr/>
            </a:pPr>
            <a:fld id="{81890B48-4E76-4A48-8FF9-83FCF0057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4159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890B48-4E76-4A48-8FF9-83FCF005705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361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E8E5C-8067-4D0A-9BCF-8683A5AF6B87}" type="datetime1">
              <a:rPr lang="en-US"/>
              <a:pPr>
                <a:defRPr/>
              </a:pPr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4A6ED-F6C7-4A47-805F-A6AF4E32D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7AB6E-F20A-453C-B369-1EDAAE2CCBE4}" type="datetime1">
              <a:rPr lang="en-US"/>
              <a:pPr>
                <a:defRPr/>
              </a:pPr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0DF30-A74B-4FBE-84A3-D7FA1E9C4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8032B-9113-4F6D-9769-A760A38FBCF3}" type="datetime1">
              <a:rPr lang="en-US"/>
              <a:pPr>
                <a:defRPr/>
              </a:pPr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4042F-C1A4-4377-A834-899CF88FB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A7EC5-7A7F-48A7-94AF-508040B53F1A}" type="datetime1">
              <a:rPr lang="en-US"/>
              <a:pPr>
                <a:defRPr/>
              </a:pPr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A12C3-62E7-4951-87A7-EC0F400BA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DB78E-077E-4D77-8CD1-885F6EEDB1F9}" type="datetime1">
              <a:rPr lang="en-US"/>
              <a:pPr>
                <a:defRPr/>
              </a:pPr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A5699-B618-47A4-BFA1-BE1A08588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95D08-70E0-448F-B885-02A363BFAE2A}" type="datetime1">
              <a:rPr lang="en-US"/>
              <a:pPr>
                <a:defRPr/>
              </a:pPr>
              <a:t>10/6/2019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9AA8C-897F-4926-8798-E84C4DD294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31242-E7D3-49F0-9490-B61E7DAF75F8}" type="datetime1">
              <a:rPr lang="en-US"/>
              <a:pPr>
                <a:defRPr/>
              </a:pPr>
              <a:t>10/6/2019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51209-8644-4691-877D-63F31D2677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E3368-99E9-432C-905A-557599548771}" type="datetime1">
              <a:rPr lang="en-US"/>
              <a:pPr>
                <a:defRPr/>
              </a:pPr>
              <a:t>10/6/2019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C0DB1-7C3F-45B0-851A-88A23FA94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8F2E1-350C-4E62-9E6D-15C8F6CB6D8A}" type="datetime1">
              <a:rPr lang="en-US"/>
              <a:pPr>
                <a:defRPr/>
              </a:pPr>
              <a:t>10/6/2019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3633B-6670-4BF4-AD4F-79DD62671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31134-36D7-4DBA-B272-ED4B9ECCF038}" type="datetime1">
              <a:rPr lang="en-US"/>
              <a:pPr>
                <a:defRPr/>
              </a:pPr>
              <a:t>10/6/2019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36CBF-267B-4378-A0C3-97CBD3C44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06C90-C8A6-40C3-BB21-5061CC07DE03}" type="datetime1">
              <a:rPr lang="en-US"/>
              <a:pPr>
                <a:defRPr/>
              </a:pPr>
              <a:t>10/6/2019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C7252-7EDE-471B-8BA9-48BF2E222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9989EC-C042-496A-9EE0-CF77F5384B36}" type="datetime1">
              <a:rPr lang="en-US"/>
              <a:pPr>
                <a:defRPr/>
              </a:pPr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17A5B0F-F25C-41B0-BADE-3A4A20A3E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ctrTitle"/>
          </p:nvPr>
        </p:nvSpPr>
        <p:spPr>
          <a:xfrm>
            <a:off x="1036638" y="4026281"/>
            <a:ext cx="7772400" cy="1470025"/>
          </a:xfrm>
        </p:spPr>
        <p:txBody>
          <a:bodyPr/>
          <a:lstStyle/>
          <a:p>
            <a:pPr eaLnBrk="1" hangingPunct="1"/>
            <a:r>
              <a:rPr lang="en-US" sz="3600" dirty="0" smtClean="0"/>
              <a:t>Marc M. VAN HULLE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subTitle" idx="1"/>
          </p:nvPr>
        </p:nvSpPr>
        <p:spPr>
          <a:xfrm>
            <a:off x="1322388" y="2395538"/>
            <a:ext cx="7200900" cy="1752600"/>
          </a:xfrm>
        </p:spPr>
        <p:txBody>
          <a:bodyPr/>
          <a:lstStyle/>
          <a:p>
            <a:r>
              <a:rPr lang="en-US" sz="3600" b="1" dirty="0">
                <a:solidFill>
                  <a:schemeClr val="tx1"/>
                </a:solidFill>
              </a:rPr>
              <a:t>EEG study of semantic and syntactic violations in </a:t>
            </a:r>
            <a:r>
              <a:rPr lang="en-US" sz="3600" b="1" dirty="0" smtClean="0">
                <a:solidFill>
                  <a:schemeClr val="tx1"/>
                </a:solidFill>
              </a:rPr>
              <a:t>music</a:t>
            </a:r>
          </a:p>
        </p:txBody>
      </p:sp>
      <p:pic>
        <p:nvPicPr>
          <p:cNvPr id="1032" name="Picture 8" descr="Afbeeldingsresultaat voor logo kuleuv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596" y="27496"/>
            <a:ext cx="821605" cy="138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Afbeeldingsresultaat voor logo kuleuv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050"/>
            <a:ext cx="381000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645664" y="5918643"/>
            <a:ext cx="49102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Cyrl-AZ" sz="1600" dirty="0" smtClean="0"/>
              <a:t>Искусствознание</a:t>
            </a:r>
            <a:r>
              <a:rPr lang="az-Cyrl-AZ" sz="1600" dirty="0"/>
              <a:t>: </a:t>
            </a:r>
            <a:r>
              <a:rPr lang="az-Cyrl-AZ" sz="1600" dirty="0" smtClean="0"/>
              <a:t>наука</a:t>
            </a:r>
            <a:r>
              <a:rPr lang="az-Cyrl-AZ" sz="1600" dirty="0"/>
              <a:t>, опыт, просвещение </a:t>
            </a:r>
            <a:endParaRPr lang="en-US" sz="1600" dirty="0" smtClean="0"/>
          </a:p>
          <a:p>
            <a:pPr algn="ctr"/>
            <a:r>
              <a:rPr lang="az-Cyrl-AZ" sz="1600" dirty="0" smtClean="0"/>
              <a:t> </a:t>
            </a:r>
            <a:r>
              <a:rPr lang="az-Cyrl-AZ" sz="1600" dirty="0"/>
              <a:t>Международная научная конференция </a:t>
            </a:r>
          </a:p>
          <a:p>
            <a:pPr algn="ctr"/>
            <a:r>
              <a:rPr lang="ru-RU" sz="1600" dirty="0"/>
              <a:t>4–5 октября 2019 года (Москва) </a:t>
            </a:r>
            <a:endParaRPr lang="en-US" sz="1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7FCF8"/>
              </a:clrFrom>
              <a:clrTo>
                <a:srgbClr val="F7FC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00" t="18844" r="60267" b="72623"/>
          <a:stretch/>
        </p:blipFill>
        <p:spPr>
          <a:xfrm>
            <a:off x="76158" y="6135563"/>
            <a:ext cx="2316480" cy="5852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7FCF8"/>
              </a:clrFrom>
              <a:clrTo>
                <a:srgbClr val="F7FC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00" t="19022" r="32667" b="72267"/>
          <a:stretch/>
        </p:blipFill>
        <p:spPr>
          <a:xfrm>
            <a:off x="8020746" y="6011865"/>
            <a:ext cx="1005083" cy="849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43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8D964C-848D-40AF-BEEA-2D9D3CDFD3E8}" type="slidenum">
              <a:rPr lang="en-US"/>
              <a:pPr>
                <a:defRPr/>
              </a:pPr>
              <a:t>10</a:t>
            </a:fld>
            <a:endParaRPr lang="en-US"/>
          </a:p>
        </p:txBody>
      </p:sp>
      <p:pic>
        <p:nvPicPr>
          <p:cNvPr id="25602" name="Picture 4" descr="chor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0775" y="4425950"/>
            <a:ext cx="4859338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563" indent="-182563" eaLnBrk="1" hangingPunct="1">
              <a:buFontTx/>
              <a:buChar char="-"/>
            </a:pPr>
            <a:r>
              <a:rPr lang="en-US" sz="2800" dirty="0" smtClean="0"/>
              <a:t>192 melodies (8x 24 scales)</a:t>
            </a:r>
            <a:r>
              <a:rPr lang="en-US" dirty="0" smtClean="0"/>
              <a:t> </a:t>
            </a:r>
            <a:r>
              <a:rPr lang="en-US" sz="2000" dirty="0" smtClean="0"/>
              <a:t>(based on Bohlen-Pierce scale recordings of our collaborators in Harvard University, USA)</a:t>
            </a:r>
          </a:p>
          <a:p>
            <a:pPr marL="182563" indent="-182563" eaLnBrk="1" hangingPunct="1">
              <a:buFontTx/>
              <a:buChar char="-"/>
            </a:pPr>
            <a:r>
              <a:rPr lang="en-US" sz="2800" dirty="0" smtClean="0"/>
              <a:t>96 correct melodies: ending on tonic chord</a:t>
            </a:r>
          </a:p>
          <a:p>
            <a:pPr marL="182563" indent="-182563" eaLnBrk="1" hangingPunct="1">
              <a:buFontTx/>
              <a:buChar char="-"/>
            </a:pPr>
            <a:r>
              <a:rPr lang="en-US" sz="2800" dirty="0" smtClean="0"/>
              <a:t>48 melodies with ‘subtle’ violation of the expectations (= in key notes)</a:t>
            </a:r>
          </a:p>
          <a:p>
            <a:pPr marL="182563" indent="-182563" eaLnBrk="1" hangingPunct="1">
              <a:buFontTx/>
              <a:buChar char="-"/>
            </a:pPr>
            <a:r>
              <a:rPr lang="en-US" sz="2800" dirty="0" smtClean="0"/>
              <a:t>48 melodies with ‘frank’ violation (=out of key notes)</a:t>
            </a:r>
          </a:p>
        </p:txBody>
      </p:sp>
      <p:sp>
        <p:nvSpPr>
          <p:cNvPr id="25604" name="Title 1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latin typeface="Calibri" pitchFamily="34" charset="0"/>
              </a:rPr>
              <a:t>Stimuli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A6FEDF-DE93-483C-8BBE-6148553A7A7E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662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Stimuli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Each sequence: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dirty="0" smtClean="0"/>
              <a:t>	</a:t>
            </a:r>
            <a:r>
              <a:rPr lang="en-US" sz="2800" dirty="0" smtClean="0"/>
              <a:t>prime = 3 </a:t>
            </a:r>
            <a:r>
              <a:rPr lang="en-US" sz="2800" dirty="0" smtClean="0"/>
              <a:t>seconds (3 notes)</a:t>
            </a:r>
            <a:endParaRPr lang="en-US" sz="2800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800" dirty="0" smtClean="0"/>
              <a:t>	target = </a:t>
            </a:r>
            <a:r>
              <a:rPr lang="en-US" sz="2800" dirty="0" smtClean="0"/>
              <a:t>1000ms (1 note)</a:t>
            </a:r>
            <a:endParaRPr lang="en-US" sz="2800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Target is always the </a:t>
            </a:r>
            <a:r>
              <a:rPr lang="en-US" b="1" u="sng" dirty="0" smtClean="0"/>
              <a:t>last note</a:t>
            </a:r>
            <a:r>
              <a:rPr lang="en-US" dirty="0" smtClean="0"/>
              <a:t> of the sequence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91878D-839C-480B-B1ED-6F423CBAE5A3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Participants tested until now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smtClean="0"/>
              <a:t>5 professional musicians</a:t>
            </a:r>
          </a:p>
          <a:p>
            <a:r>
              <a:rPr lang="en-US" smtClean="0"/>
              <a:t>1 non-musician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5150DC-FE84-44B7-8E92-09F426CE79D5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867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sz="2800" dirty="0" smtClean="0"/>
              <a:t>As in previous research: Early Right Anterior Negativity (ERAN)/ N5 (</a:t>
            </a:r>
            <a:r>
              <a:rPr lang="en-US" sz="2800" dirty="0" err="1" smtClean="0"/>
              <a:t>Koelsch</a:t>
            </a:r>
            <a:r>
              <a:rPr lang="en-US" sz="2800" dirty="0" smtClean="0"/>
              <a:t>, 2001)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However: we did not find significant amplitude differences between the ‘congruent’ and ‘non-congruent‘ conditions </a:t>
            </a:r>
            <a:r>
              <a:rPr lang="en-US" sz="2800" dirty="0" smtClean="0"/>
              <a:t>for mild violations although </a:t>
            </a:r>
            <a:r>
              <a:rPr lang="en-US" sz="2800" dirty="0" smtClean="0"/>
              <a:t>this has been found in previous research (</a:t>
            </a:r>
            <a:r>
              <a:rPr lang="en-US" sz="2800" dirty="0" err="1" smtClean="0"/>
              <a:t>Koelsch</a:t>
            </a:r>
            <a:r>
              <a:rPr lang="en-US" sz="2800" dirty="0" smtClean="0"/>
              <a:t>, 2001, 2006)</a:t>
            </a:r>
          </a:p>
          <a:p>
            <a:r>
              <a:rPr lang="en-US" sz="2800" dirty="0" smtClean="0"/>
              <a:t>But we did find them for frank violations…</a:t>
            </a:r>
          </a:p>
          <a:p>
            <a:endParaRPr lang="en-US" sz="2800" dirty="0" smtClean="0"/>
          </a:p>
        </p:txBody>
      </p:sp>
      <p:sp>
        <p:nvSpPr>
          <p:cNvPr id="2867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Results: musicians</a:t>
            </a:r>
          </a:p>
        </p:txBody>
      </p:sp>
      <p:pic>
        <p:nvPicPr>
          <p:cNvPr id="28676" name="Picture 4" descr="ERANsku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56463" y="2036763"/>
            <a:ext cx="1762125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5" descr="ERA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40600" y="460375"/>
            <a:ext cx="1724025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678" name="Group 11"/>
          <p:cNvGrpSpPr>
            <a:grpSpLocks/>
          </p:cNvGrpSpPr>
          <p:nvPr/>
        </p:nvGrpSpPr>
        <p:grpSpPr bwMode="auto">
          <a:xfrm>
            <a:off x="8058150" y="2352675"/>
            <a:ext cx="104775" cy="120650"/>
            <a:chOff x="104" y="834"/>
            <a:chExt cx="66" cy="76"/>
          </a:xfrm>
        </p:grpSpPr>
        <p:sp>
          <p:nvSpPr>
            <p:cNvPr id="28679" name="Line 8"/>
            <p:cNvSpPr>
              <a:spLocks noChangeShapeType="1"/>
            </p:cNvSpPr>
            <p:nvPr/>
          </p:nvSpPr>
          <p:spPr bwMode="auto">
            <a:xfrm flipV="1">
              <a:off x="104" y="834"/>
              <a:ext cx="31" cy="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0" name="Line 9"/>
            <p:cNvSpPr>
              <a:spLocks noChangeShapeType="1"/>
            </p:cNvSpPr>
            <p:nvPr/>
          </p:nvSpPr>
          <p:spPr bwMode="auto">
            <a:xfrm rot="5400000" flipV="1">
              <a:off x="115" y="854"/>
              <a:ext cx="76" cy="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E6820-569E-4AFE-B46F-A577BB707B0C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are taking the first steps in unraveling with EEG the semantic processes involved in </a:t>
            </a:r>
            <a:r>
              <a:rPr lang="en-US" i="1" u="sng" dirty="0" smtClean="0"/>
              <a:t>joint</a:t>
            </a:r>
            <a:r>
              <a:rPr lang="en-US" dirty="0" smtClean="0"/>
              <a:t> text &amp; music “priming” on “target” responses</a:t>
            </a:r>
          </a:p>
          <a:p>
            <a:r>
              <a:rPr lang="en-US" dirty="0" smtClean="0"/>
              <a:t>And those involved in syntactic violations (</a:t>
            </a:r>
            <a:r>
              <a:rPr lang="en-US" smtClean="0"/>
              <a:t>deviant chords)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err="1"/>
              <a:t>Joret</a:t>
            </a:r>
            <a:r>
              <a:rPr lang="en-US" sz="1800" dirty="0"/>
              <a:t> et al. (2017). How Does The Brain Process Mild Versus Strong Violations in Music? A Pilot Study Using Event-Related Potentials. 22</a:t>
            </a:r>
            <a:r>
              <a:rPr lang="en-US" sz="1800" baseline="30000" dirty="0"/>
              <a:t>nd</a:t>
            </a:r>
            <a:r>
              <a:rPr lang="en-US" sz="1800" dirty="0"/>
              <a:t> International Conference on Digital Signal Processing (DSP 2017) (50</a:t>
            </a:r>
            <a:r>
              <a:rPr lang="en-US" sz="1800" baseline="30000" dirty="0"/>
              <a:t>th</a:t>
            </a:r>
            <a:r>
              <a:rPr lang="en-US" sz="1800" dirty="0"/>
              <a:t> Anniversary Edition) (August 23-25, London, United Kingdom), pp. 1-5. </a:t>
            </a:r>
            <a:r>
              <a:rPr lang="en-US" sz="1800" dirty="0" err="1"/>
              <a:t>doi</a:t>
            </a:r>
            <a:r>
              <a:rPr lang="en-US" sz="1800" dirty="0"/>
              <a:t>: </a:t>
            </a:r>
            <a:r>
              <a:rPr lang="en-US" sz="1800" dirty="0" smtClean="0"/>
              <a:t>10.1109/ICDSP.2017.8096146</a:t>
            </a:r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77A9FD-DB2E-4738-A2FD-64AE6DA29B5A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741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Experiment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Semantics of music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BE898A-AC69-4505-BFC5-AA1F1A172B3A}" type="slidenum">
              <a:rPr lang="en-US"/>
              <a:pPr>
                <a:defRPr/>
              </a:pPr>
              <a:t>3</a:t>
            </a:fld>
            <a:endParaRPr lang="en-US"/>
          </a:p>
        </p:txBody>
      </p:sp>
      <p:grpSp>
        <p:nvGrpSpPr>
          <p:cNvPr id="18434" name="Group 32"/>
          <p:cNvGrpSpPr>
            <a:grpSpLocks/>
          </p:cNvGrpSpPr>
          <p:nvPr/>
        </p:nvGrpSpPr>
        <p:grpSpPr bwMode="auto">
          <a:xfrm>
            <a:off x="2403475" y="1590675"/>
            <a:ext cx="3948113" cy="3717925"/>
            <a:chOff x="2154" y="912"/>
            <a:chExt cx="2487" cy="2342"/>
          </a:xfrm>
        </p:grpSpPr>
        <p:sp>
          <p:nvSpPr>
            <p:cNvPr id="18438" name="TextBox 19"/>
            <p:cNvSpPr txBox="1">
              <a:spLocks noChangeArrowheads="1"/>
            </p:cNvSpPr>
            <p:nvPr/>
          </p:nvSpPr>
          <p:spPr bwMode="auto">
            <a:xfrm>
              <a:off x="2531" y="912"/>
              <a:ext cx="79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US" sz="1600" b="1" dirty="0">
                  <a:latin typeface="Calibri" pitchFamily="34" charset="0"/>
                  <a:cs typeface="Arial" charset="0"/>
                </a:rPr>
                <a:t>Baseline</a:t>
              </a:r>
              <a:endParaRPr lang="nl-BE" sz="1600" b="1" dirty="0">
                <a:latin typeface="Calibri" pitchFamily="34" charset="0"/>
                <a:cs typeface="Arial" charset="0"/>
              </a:endParaRPr>
            </a:p>
          </p:txBody>
        </p:sp>
        <p:grpSp>
          <p:nvGrpSpPr>
            <p:cNvPr id="18439" name="Group 31"/>
            <p:cNvGrpSpPr>
              <a:grpSpLocks/>
            </p:cNvGrpSpPr>
            <p:nvPr/>
          </p:nvGrpSpPr>
          <p:grpSpPr bwMode="auto">
            <a:xfrm>
              <a:off x="2154" y="1113"/>
              <a:ext cx="2487" cy="2141"/>
              <a:chOff x="2154" y="1113"/>
              <a:chExt cx="2487" cy="2141"/>
            </a:xfrm>
          </p:grpSpPr>
          <p:sp>
            <p:nvSpPr>
              <p:cNvPr id="18440" name="Oval 4"/>
              <p:cNvSpPr>
                <a:spLocks noChangeArrowheads="1"/>
              </p:cNvSpPr>
              <p:nvPr/>
            </p:nvSpPr>
            <p:spPr bwMode="auto">
              <a:xfrm>
                <a:off x="3935" y="1113"/>
                <a:ext cx="660" cy="368"/>
              </a:xfrm>
              <a:prstGeom prst="ellipse">
                <a:avLst/>
              </a:prstGeom>
              <a:solidFill>
                <a:srgbClr val="2666A6"/>
              </a:solidFill>
              <a:ln w="25400" algn="ctr">
                <a:solidFill>
                  <a:srgbClr val="385D8A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defTabSz="914400"/>
                <a:r>
                  <a:rPr lang="en-US" sz="1400">
                    <a:solidFill>
                      <a:srgbClr val="FFFFFF"/>
                    </a:solidFill>
                    <a:latin typeface="Calibri" pitchFamily="34" charset="0"/>
                    <a:cs typeface="Arial" charset="0"/>
                  </a:rPr>
                  <a:t>Mozart</a:t>
                </a:r>
                <a:endParaRPr lang="nl-BE" sz="1400">
                  <a:solidFill>
                    <a:srgbClr val="FFFFFF"/>
                  </a:solidFill>
                  <a:latin typeface="Calibri" pitchFamily="34" charset="0"/>
                  <a:cs typeface="Arial" charset="0"/>
                </a:endParaRPr>
              </a:p>
            </p:txBody>
          </p:sp>
          <p:pic>
            <p:nvPicPr>
              <p:cNvPr id="18441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154" y="1113"/>
                <a:ext cx="1308" cy="4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442" name="TextBox 6"/>
              <p:cNvSpPr txBox="1">
                <a:spLocks noChangeArrowheads="1"/>
              </p:cNvSpPr>
              <p:nvPr/>
            </p:nvSpPr>
            <p:spPr bwMode="auto">
              <a:xfrm>
                <a:off x="2645" y="1381"/>
                <a:ext cx="72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914400"/>
                <a:r>
                  <a:rPr lang="en-US" sz="1600">
                    <a:latin typeface="Calibri" pitchFamily="34" charset="0"/>
                    <a:cs typeface="Arial" charset="0"/>
                  </a:rPr>
                  <a:t>Mozart</a:t>
                </a:r>
                <a:endParaRPr lang="nl-BE" sz="1600"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" name="Right Arrow 9"/>
              <p:cNvSpPr/>
              <p:nvPr/>
            </p:nvSpPr>
            <p:spPr>
              <a:xfrm>
                <a:off x="3539" y="1247"/>
                <a:ext cx="297" cy="1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/>
              </a:p>
            </p:txBody>
          </p:sp>
          <p:sp>
            <p:nvSpPr>
              <p:cNvPr id="18444" name="Oval 14"/>
              <p:cNvSpPr>
                <a:spLocks noChangeArrowheads="1"/>
              </p:cNvSpPr>
              <p:nvPr/>
            </p:nvSpPr>
            <p:spPr bwMode="auto">
              <a:xfrm>
                <a:off x="3981" y="2712"/>
                <a:ext cx="660" cy="369"/>
              </a:xfrm>
              <a:prstGeom prst="ellipse">
                <a:avLst/>
              </a:prstGeom>
              <a:solidFill>
                <a:srgbClr val="2666A6"/>
              </a:solidFill>
              <a:ln w="25400" algn="ctr">
                <a:solidFill>
                  <a:srgbClr val="385D8A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defTabSz="914400"/>
                <a:r>
                  <a:rPr lang="en-US" sz="1400">
                    <a:solidFill>
                      <a:srgbClr val="FFFFFF"/>
                    </a:solidFill>
                    <a:latin typeface="Calibri" pitchFamily="34" charset="0"/>
                    <a:cs typeface="Arial" charset="0"/>
                  </a:rPr>
                  <a:t>Mozart</a:t>
                </a:r>
                <a:endParaRPr lang="nl-BE" sz="1400">
                  <a:solidFill>
                    <a:srgbClr val="FFFFFF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9" name="Right Arrow 18"/>
              <p:cNvSpPr/>
              <p:nvPr/>
            </p:nvSpPr>
            <p:spPr>
              <a:xfrm>
                <a:off x="3585" y="2846"/>
                <a:ext cx="297" cy="101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/>
              </a:p>
            </p:txBody>
          </p:sp>
          <p:sp>
            <p:nvSpPr>
              <p:cNvPr id="18446" name="TextBox 16"/>
              <p:cNvSpPr txBox="1">
                <a:spLocks noChangeArrowheads="1"/>
              </p:cNvSpPr>
              <p:nvPr/>
            </p:nvSpPr>
            <p:spPr bwMode="auto">
              <a:xfrm>
                <a:off x="2599" y="3062"/>
                <a:ext cx="72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914400"/>
                <a:r>
                  <a:rPr lang="en-US" sz="1400">
                    <a:latin typeface="Calibri" pitchFamily="34" charset="0"/>
                    <a:cs typeface="Arial" charset="0"/>
                  </a:rPr>
                  <a:t>Brahms</a:t>
                </a:r>
                <a:endParaRPr lang="nl-BE" sz="1400">
                  <a:latin typeface="Calibri" pitchFamily="34" charset="0"/>
                  <a:cs typeface="Arial" charset="0"/>
                </a:endParaRPr>
              </a:p>
            </p:txBody>
          </p:sp>
          <p:pic>
            <p:nvPicPr>
              <p:cNvPr id="18447" name="Picture 3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347" y="2645"/>
                <a:ext cx="952" cy="4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448" name="Oval 23"/>
              <p:cNvSpPr>
                <a:spLocks noChangeArrowheads="1"/>
              </p:cNvSpPr>
              <p:nvPr/>
            </p:nvSpPr>
            <p:spPr bwMode="auto">
              <a:xfrm>
                <a:off x="3974" y="2070"/>
                <a:ext cx="667" cy="369"/>
              </a:xfrm>
              <a:prstGeom prst="ellipse">
                <a:avLst/>
              </a:prstGeom>
              <a:solidFill>
                <a:srgbClr val="2666A6"/>
              </a:solidFill>
              <a:ln w="25400" algn="ctr">
                <a:solidFill>
                  <a:srgbClr val="385D8A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defTabSz="914400"/>
                <a:r>
                  <a:rPr lang="en-US" sz="1400">
                    <a:solidFill>
                      <a:srgbClr val="FFFFFF"/>
                    </a:solidFill>
                    <a:latin typeface="Calibri" pitchFamily="34" charset="0"/>
                    <a:cs typeface="Arial" charset="0"/>
                  </a:rPr>
                  <a:t>Brahms</a:t>
                </a:r>
                <a:endParaRPr lang="nl-BE" sz="1400">
                  <a:solidFill>
                    <a:srgbClr val="FFFFFF"/>
                  </a:solidFill>
                  <a:latin typeface="Calibri" pitchFamily="34" charset="0"/>
                  <a:cs typeface="Arial" charset="0"/>
                </a:endParaRPr>
              </a:p>
            </p:txBody>
          </p:sp>
          <p:pic>
            <p:nvPicPr>
              <p:cNvPr id="18449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173" y="2070"/>
                <a:ext cx="1323" cy="4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450" name="TextBox 25"/>
              <p:cNvSpPr txBox="1">
                <a:spLocks noChangeArrowheads="1"/>
              </p:cNvSpPr>
              <p:nvPr/>
            </p:nvSpPr>
            <p:spPr bwMode="auto">
              <a:xfrm>
                <a:off x="2645" y="2365"/>
                <a:ext cx="73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914400"/>
                <a:r>
                  <a:rPr lang="en-US" sz="1600">
                    <a:latin typeface="Calibri" pitchFamily="34" charset="0"/>
                    <a:cs typeface="Arial" charset="0"/>
                  </a:rPr>
                  <a:t>Mozart</a:t>
                </a:r>
                <a:endParaRPr lang="nl-BE" sz="1600"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28" name="Right Arrow 27"/>
              <p:cNvSpPr/>
              <p:nvPr/>
            </p:nvSpPr>
            <p:spPr>
              <a:xfrm>
                <a:off x="3574" y="2204"/>
                <a:ext cx="300" cy="101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/>
              </a:p>
            </p:txBody>
          </p:sp>
          <p:sp>
            <p:nvSpPr>
              <p:cNvPr id="18452" name="TextBox 31"/>
              <p:cNvSpPr txBox="1">
                <a:spLocks noChangeArrowheads="1"/>
              </p:cNvSpPr>
              <p:nvPr/>
            </p:nvSpPr>
            <p:spPr bwMode="auto">
              <a:xfrm>
                <a:off x="2305" y="1838"/>
                <a:ext cx="124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914400"/>
                <a:r>
                  <a:rPr lang="en-US" sz="1600" b="1" dirty="0">
                    <a:latin typeface="Calibri" pitchFamily="34" charset="0"/>
                    <a:cs typeface="Arial" charset="0"/>
                  </a:rPr>
                  <a:t>Hypothesis testing</a:t>
                </a:r>
                <a:endParaRPr lang="nl-BE" sz="1600" b="1" dirty="0"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8453" name="TextBox 35"/>
              <p:cNvSpPr txBox="1">
                <a:spLocks noChangeArrowheads="1"/>
              </p:cNvSpPr>
              <p:nvPr/>
            </p:nvSpPr>
            <p:spPr bwMode="auto">
              <a:xfrm>
                <a:off x="3549" y="1386"/>
                <a:ext cx="32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914400"/>
                <a:r>
                  <a:rPr lang="en-US" sz="1400">
                    <a:latin typeface="Calibri" pitchFamily="34" charset="0"/>
                    <a:cs typeface="Arial" charset="0"/>
                  </a:rPr>
                  <a:t>ISI</a:t>
                </a:r>
                <a:endParaRPr lang="nl-BE" sz="1400"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8454" name="TextBox 35"/>
              <p:cNvSpPr txBox="1">
                <a:spLocks noChangeArrowheads="1"/>
              </p:cNvSpPr>
              <p:nvPr/>
            </p:nvSpPr>
            <p:spPr bwMode="auto">
              <a:xfrm>
                <a:off x="3549" y="2375"/>
                <a:ext cx="32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914400"/>
                <a:r>
                  <a:rPr lang="en-US" sz="1400">
                    <a:latin typeface="Calibri" pitchFamily="34" charset="0"/>
                    <a:cs typeface="Arial" charset="0"/>
                  </a:rPr>
                  <a:t>ISI</a:t>
                </a:r>
                <a:endParaRPr lang="nl-BE" sz="1400"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8455" name="TextBox 35"/>
              <p:cNvSpPr txBox="1">
                <a:spLocks noChangeArrowheads="1"/>
              </p:cNvSpPr>
              <p:nvPr/>
            </p:nvSpPr>
            <p:spPr bwMode="auto">
              <a:xfrm>
                <a:off x="3549" y="3054"/>
                <a:ext cx="32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914400"/>
                <a:r>
                  <a:rPr lang="en-US" sz="1400">
                    <a:latin typeface="Calibri" pitchFamily="34" charset="0"/>
                    <a:cs typeface="Arial" charset="0"/>
                  </a:rPr>
                  <a:t>ISI</a:t>
                </a:r>
                <a:endParaRPr lang="nl-BE" sz="1400">
                  <a:latin typeface="Calibri" pitchFamily="34" charset="0"/>
                  <a:cs typeface="Arial" charset="0"/>
                </a:endParaRPr>
              </a:p>
            </p:txBody>
          </p:sp>
        </p:grpSp>
      </p:grpSp>
      <p:sp>
        <p:nvSpPr>
          <p:cNvPr id="18435" name="Rectangle 33"/>
          <p:cNvSpPr>
            <a:spLocks noChangeArrowheads="1"/>
          </p:cNvSpPr>
          <p:nvPr/>
        </p:nvSpPr>
        <p:spPr bwMode="auto">
          <a:xfrm>
            <a:off x="719138" y="0"/>
            <a:ext cx="792003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72000" rIns="0" bIns="72000" anchor="ctr"/>
          <a:lstStyle/>
          <a:p>
            <a:pPr defTabSz="914400" eaLnBrk="0" hangingPunct="0"/>
            <a:r>
              <a:rPr lang="en-US" sz="3200">
                <a:solidFill>
                  <a:schemeClr val="bg1"/>
                </a:solidFill>
                <a:cs typeface="Arial" charset="0"/>
              </a:rPr>
              <a:t>3. Semantics of music</a:t>
            </a:r>
          </a:p>
        </p:txBody>
      </p:sp>
      <p:sp>
        <p:nvSpPr>
          <p:cNvPr id="18436" name="Text Box 38"/>
          <p:cNvSpPr txBox="1">
            <a:spLocks noChangeArrowheads="1"/>
          </p:cNvSpPr>
          <p:nvPr/>
        </p:nvSpPr>
        <p:spPr bwMode="auto">
          <a:xfrm>
            <a:off x="1998662" y="6067425"/>
            <a:ext cx="62797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dirty="0"/>
              <a:t>120 melodies in total, played on violin by </a:t>
            </a:r>
            <a:r>
              <a:rPr lang="en-US" dirty="0" err="1" smtClean="0"/>
              <a:t>Tigran</a:t>
            </a:r>
            <a:r>
              <a:rPr lang="en-US" dirty="0" smtClean="0"/>
              <a:t> </a:t>
            </a:r>
            <a:r>
              <a:rPr lang="en-US" dirty="0" err="1" smtClean="0"/>
              <a:t>Maytesian</a:t>
            </a:r>
            <a:endParaRPr lang="en-US" dirty="0"/>
          </a:p>
        </p:txBody>
      </p:sp>
      <p:sp>
        <p:nvSpPr>
          <p:cNvPr id="18437" name="Title 1"/>
          <p:cNvSpPr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dirty="0" smtClean="0">
                <a:latin typeface="Calibri" pitchFamily="34" charset="0"/>
              </a:rPr>
              <a:t>Stimuli (dual priming)</a:t>
            </a:r>
            <a:endParaRPr lang="en-US" sz="4400" dirty="0"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64532" y="5589508"/>
            <a:ext cx="1669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primes 1&amp; 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429155" y="5591962"/>
            <a:ext cx="1203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target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320065" y="5127843"/>
            <a:ext cx="14059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ISI = </a:t>
            </a:r>
            <a:r>
              <a:rPr lang="en-US" sz="1600" dirty="0" err="1" smtClean="0"/>
              <a:t>interstimulus</a:t>
            </a:r>
            <a:r>
              <a:rPr lang="en-US" sz="1600" dirty="0" smtClean="0"/>
              <a:t> interval</a:t>
            </a:r>
            <a:endParaRPr lang="en-US" sz="1600" dirty="0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9819F3-5E44-4848-A462-4E806A747CE5}" type="slidenum">
              <a:rPr lang="en-US"/>
              <a:pPr>
                <a:defRPr/>
              </a:pPr>
              <a:t>4</a:t>
            </a:fld>
            <a:endParaRPr lang="en-US"/>
          </a:p>
        </p:txBody>
      </p:sp>
      <p:grpSp>
        <p:nvGrpSpPr>
          <p:cNvPr id="19458" name="Group 8"/>
          <p:cNvGrpSpPr>
            <a:grpSpLocks/>
          </p:cNvGrpSpPr>
          <p:nvPr/>
        </p:nvGrpSpPr>
        <p:grpSpPr bwMode="auto">
          <a:xfrm>
            <a:off x="3405188" y="4491038"/>
            <a:ext cx="2076450" cy="690562"/>
            <a:chOff x="2145" y="2829"/>
            <a:chExt cx="1308" cy="435"/>
          </a:xfrm>
        </p:grpSpPr>
        <p:grpSp>
          <p:nvGrpSpPr>
            <p:cNvPr id="19461" name="Group 6"/>
            <p:cNvGrpSpPr>
              <a:grpSpLocks/>
            </p:cNvGrpSpPr>
            <p:nvPr/>
          </p:nvGrpSpPr>
          <p:grpSpPr bwMode="auto">
            <a:xfrm>
              <a:off x="2145" y="2829"/>
              <a:ext cx="1308" cy="435"/>
              <a:chOff x="2169" y="2895"/>
              <a:chExt cx="1308" cy="435"/>
            </a:xfrm>
          </p:grpSpPr>
          <p:pic>
            <p:nvPicPr>
              <p:cNvPr id="19463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169" y="2895"/>
                <a:ext cx="1308" cy="4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9464" name="Rectangle 5"/>
              <p:cNvSpPr>
                <a:spLocks noChangeArrowheads="1"/>
              </p:cNvSpPr>
              <p:nvPr/>
            </p:nvSpPr>
            <p:spPr bwMode="auto">
              <a:xfrm>
                <a:off x="2169" y="2895"/>
                <a:ext cx="148" cy="26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462" name="Rectangle 7"/>
            <p:cNvSpPr>
              <a:spLocks noChangeArrowheads="1"/>
            </p:cNvSpPr>
            <p:nvPr/>
          </p:nvSpPr>
          <p:spPr bwMode="auto">
            <a:xfrm>
              <a:off x="2456" y="2829"/>
              <a:ext cx="361" cy="8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700" dirty="0" smtClean="0"/>
              <a:t>120 melodies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dirty="0" smtClean="0"/>
              <a:t>4 conditions, 30 melodies per condition: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300" dirty="0" smtClean="0"/>
              <a:t>1) prime 1= </a:t>
            </a:r>
            <a:r>
              <a:rPr lang="en-US" sz="2300" dirty="0" smtClean="0">
                <a:solidFill>
                  <a:srgbClr val="66FF33"/>
                </a:solidFill>
              </a:rPr>
              <a:t>target</a:t>
            </a:r>
            <a:r>
              <a:rPr lang="en-US" sz="2300" dirty="0" smtClean="0"/>
              <a:t>, prime 2 = </a:t>
            </a:r>
            <a:r>
              <a:rPr lang="en-US" sz="2300" dirty="0" smtClean="0">
                <a:solidFill>
                  <a:srgbClr val="66FF33"/>
                </a:solidFill>
              </a:rPr>
              <a:t>target</a:t>
            </a:r>
            <a:endParaRPr lang="en-US" sz="2300" dirty="0" smtClean="0"/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300" dirty="0" smtClean="0"/>
              <a:t>2) prime 1 = </a:t>
            </a:r>
            <a:r>
              <a:rPr lang="en-US" sz="2300" dirty="0" smtClean="0">
                <a:solidFill>
                  <a:srgbClr val="FF3300"/>
                </a:solidFill>
              </a:rPr>
              <a:t>target</a:t>
            </a:r>
            <a:r>
              <a:rPr lang="en-US" sz="2300" dirty="0" smtClean="0"/>
              <a:t>, prime 2= </a:t>
            </a:r>
            <a:r>
              <a:rPr lang="en-US" sz="2300" dirty="0" smtClean="0">
                <a:solidFill>
                  <a:srgbClr val="66FF33"/>
                </a:solidFill>
              </a:rPr>
              <a:t>target</a:t>
            </a:r>
            <a:endParaRPr lang="en-US" sz="2300" dirty="0" smtClean="0"/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300" dirty="0" smtClean="0"/>
              <a:t>3) prime 1 = </a:t>
            </a:r>
            <a:r>
              <a:rPr lang="en-US" sz="2300" dirty="0" smtClean="0">
                <a:solidFill>
                  <a:srgbClr val="66FF33"/>
                </a:solidFill>
              </a:rPr>
              <a:t>target</a:t>
            </a:r>
            <a:r>
              <a:rPr lang="en-US" sz="2300" dirty="0" smtClean="0"/>
              <a:t>, prime 2 = </a:t>
            </a:r>
            <a:r>
              <a:rPr lang="en-US" sz="2300" dirty="0" smtClean="0">
                <a:solidFill>
                  <a:srgbClr val="FF3300"/>
                </a:solidFill>
              </a:rPr>
              <a:t>target</a:t>
            </a:r>
            <a:endParaRPr lang="en-US" sz="2300" dirty="0" smtClean="0"/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300" dirty="0" smtClean="0"/>
              <a:t>4) prime 1 = </a:t>
            </a:r>
            <a:r>
              <a:rPr lang="en-US" sz="2300" dirty="0" smtClean="0">
                <a:solidFill>
                  <a:srgbClr val="FF3300"/>
                </a:solidFill>
              </a:rPr>
              <a:t>target</a:t>
            </a:r>
            <a:r>
              <a:rPr lang="en-US" sz="2300" dirty="0" smtClean="0"/>
              <a:t>, prime 2 = </a:t>
            </a:r>
            <a:r>
              <a:rPr lang="en-US" sz="2300" dirty="0" smtClean="0">
                <a:solidFill>
                  <a:srgbClr val="FF3300"/>
                </a:solidFill>
              </a:rPr>
              <a:t>target</a:t>
            </a:r>
            <a:endParaRPr lang="en-US" sz="2300" dirty="0" smtClean="0"/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700" dirty="0" smtClean="0">
                <a:solidFill>
                  <a:srgbClr val="66FF33"/>
                </a:solidFill>
              </a:rPr>
              <a:t>target</a:t>
            </a:r>
            <a:r>
              <a:rPr lang="en-US" sz="1700" dirty="0" smtClean="0"/>
              <a:t> = prime is congruent with target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700" dirty="0" smtClean="0">
                <a:solidFill>
                  <a:srgbClr val="FF3300"/>
                </a:solidFill>
              </a:rPr>
              <a:t>target</a:t>
            </a:r>
            <a:r>
              <a:rPr lang="en-US" sz="1700" dirty="0" smtClean="0"/>
              <a:t> = prime is non- congruent with target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700" dirty="0" smtClean="0"/>
              <a:t>prime 1 = text label, e.g. “Mozart”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700" dirty="0" smtClean="0"/>
              <a:t>prime 2 = music track, e.g.,</a:t>
            </a:r>
            <a:r>
              <a:rPr lang="en-US" sz="2300" dirty="0" smtClean="0"/>
              <a:t>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endParaRPr lang="en-US" sz="23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à"/>
            </a:pPr>
            <a:r>
              <a:rPr lang="en-US" sz="2300" dirty="0" smtClean="0">
                <a:sym typeface="Wingdings" pitchFamily="2" charset="2"/>
              </a:rPr>
              <a:t> 2 rounds of recordings were performed</a:t>
            </a:r>
            <a:br>
              <a:rPr lang="en-US" sz="2300" dirty="0" smtClean="0">
                <a:sym typeface="Wingdings" pitchFamily="2" charset="2"/>
              </a:rPr>
            </a:br>
            <a:r>
              <a:rPr lang="en-US" sz="2300" dirty="0" smtClean="0">
                <a:sym typeface="Wingdings" pitchFamily="2" charset="2"/>
              </a:rPr>
              <a:t>&amp; protocol </a:t>
            </a:r>
            <a:r>
              <a:rPr lang="en-US" sz="2300" dirty="0" smtClean="0">
                <a:sym typeface="Wingdings" pitchFamily="2" charset="2"/>
              </a:rPr>
              <a:t>adjusted (see further)</a:t>
            </a:r>
            <a:endParaRPr lang="en-US" sz="2300" dirty="0" smtClean="0"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</a:pPr>
            <a:endParaRPr lang="en-US" sz="2700" dirty="0" smtClean="0"/>
          </a:p>
        </p:txBody>
      </p:sp>
      <p:sp>
        <p:nvSpPr>
          <p:cNvPr id="194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Stimuli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59333C-12FF-4030-BD35-AD0E5783496A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Participants  &amp; Hypothesis 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5 musicians</a:t>
            </a:r>
          </a:p>
          <a:p>
            <a:pPr eaLnBrk="1" hangingPunct="1"/>
            <a:r>
              <a:rPr lang="en-US" dirty="0" smtClean="0"/>
              <a:t>1 non-musician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dirty="0" smtClean="0"/>
              <a:t>Expected (hypothesis):</a:t>
            </a:r>
          </a:p>
          <a:p>
            <a:pPr eaLnBrk="1" hangingPunct="1"/>
            <a:r>
              <a:rPr lang="en-US" dirty="0" smtClean="0"/>
              <a:t>Congruent conditions: </a:t>
            </a:r>
            <a:r>
              <a:rPr lang="en-US" u="sng" dirty="0" smtClean="0"/>
              <a:t>no</a:t>
            </a:r>
            <a:r>
              <a:rPr lang="en-US" dirty="0" smtClean="0"/>
              <a:t> N400 EEG response</a:t>
            </a:r>
          </a:p>
          <a:p>
            <a:pPr eaLnBrk="1" hangingPunct="1"/>
            <a:r>
              <a:rPr lang="en-US" dirty="0" smtClean="0"/>
              <a:t>Incongruent conditions: N400 EEG response</a:t>
            </a:r>
            <a:endParaRPr lang="en-US" u="sng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25871E-A5D4-4A1D-B5AB-C4CE06A466A4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Baseline conditions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7675" indent="-447675" eaLnBrk="1" hangingPunct="1"/>
            <a:r>
              <a:rPr lang="en-US" smtClean="0"/>
              <a:t>Listening to music only: 30 melodies</a:t>
            </a:r>
          </a:p>
          <a:p>
            <a:pPr marL="447675" indent="-447675" eaLnBrk="1" hangingPunct="1"/>
            <a:r>
              <a:rPr lang="en-US" smtClean="0"/>
              <a:t>Watching the screen only: 30 names</a:t>
            </a:r>
          </a:p>
          <a:p>
            <a:pPr marL="447675" indent="-447675" eaLnBrk="1" hangingPunct="1">
              <a:buFont typeface="Arial" charset="0"/>
              <a:buNone/>
            </a:pPr>
            <a:endParaRPr lang="en-US" smtClean="0"/>
          </a:p>
          <a:p>
            <a:pPr marL="447675" indent="-447675" eaLnBrk="1" hangingPunct="1">
              <a:buFont typeface="Arial" charset="0"/>
              <a:buNone/>
            </a:pPr>
            <a:r>
              <a:rPr lang="en-US" smtClean="0">
                <a:sym typeface="Wingdings" pitchFamily="2" charset="2"/>
              </a:rPr>
              <a:t>	Semantic test results (previous slides) are tested against results of these baseline tests</a:t>
            </a:r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3EFA15-27A3-40A3-B75C-AC7E408AA084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Preliminary results</a:t>
            </a:r>
          </a:p>
        </p:txBody>
      </p: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4276725" y="4133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253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0225" y="1417638"/>
            <a:ext cx="3009900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4810125" y="4572000"/>
            <a:ext cx="4486275" cy="244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/>
              <a:t>4 priming cases:</a:t>
            </a:r>
          </a:p>
          <a:p>
            <a:pPr lvl="1" defTabSz="914400"/>
            <a:r>
              <a:rPr lang="en-US" sz="1600"/>
              <a:t>text prime = </a:t>
            </a:r>
            <a:r>
              <a:rPr lang="en-US" sz="1600">
                <a:solidFill>
                  <a:srgbClr val="66FF33"/>
                </a:solidFill>
              </a:rPr>
              <a:t>target</a:t>
            </a:r>
            <a:r>
              <a:rPr lang="en-US" sz="1600"/>
              <a:t>, music prime = </a:t>
            </a:r>
            <a:r>
              <a:rPr lang="en-US" sz="1600">
                <a:solidFill>
                  <a:srgbClr val="66FF33"/>
                </a:solidFill>
              </a:rPr>
              <a:t>target</a:t>
            </a:r>
          </a:p>
          <a:p>
            <a:pPr lvl="1" defTabSz="914400"/>
            <a:r>
              <a:rPr lang="en-US" sz="1600"/>
              <a:t>text prime = </a:t>
            </a:r>
            <a:r>
              <a:rPr lang="en-US" sz="1600">
                <a:solidFill>
                  <a:srgbClr val="FF3300"/>
                </a:solidFill>
              </a:rPr>
              <a:t>target</a:t>
            </a:r>
            <a:r>
              <a:rPr lang="en-US" sz="1600"/>
              <a:t>, music prime = </a:t>
            </a:r>
            <a:r>
              <a:rPr lang="en-US" sz="1600">
                <a:solidFill>
                  <a:srgbClr val="66FF33"/>
                </a:solidFill>
              </a:rPr>
              <a:t>target</a:t>
            </a:r>
          </a:p>
          <a:p>
            <a:pPr lvl="1" defTabSz="914400"/>
            <a:r>
              <a:rPr lang="en-US" sz="1600"/>
              <a:t>text prime = </a:t>
            </a:r>
            <a:r>
              <a:rPr lang="en-US" sz="1600">
                <a:solidFill>
                  <a:srgbClr val="66FF33"/>
                </a:solidFill>
              </a:rPr>
              <a:t>target</a:t>
            </a:r>
            <a:r>
              <a:rPr lang="en-US" sz="1600"/>
              <a:t>, music prime = </a:t>
            </a:r>
            <a:r>
              <a:rPr lang="en-US" sz="1600">
                <a:solidFill>
                  <a:srgbClr val="FF3300"/>
                </a:solidFill>
              </a:rPr>
              <a:t>target</a:t>
            </a:r>
          </a:p>
          <a:p>
            <a:pPr lvl="1" defTabSz="914400"/>
            <a:r>
              <a:rPr lang="en-US" sz="1600"/>
              <a:t>text prime = </a:t>
            </a:r>
            <a:r>
              <a:rPr lang="en-US" sz="1600">
                <a:solidFill>
                  <a:srgbClr val="FF3300"/>
                </a:solidFill>
              </a:rPr>
              <a:t>target</a:t>
            </a:r>
            <a:r>
              <a:rPr lang="en-US" sz="1600"/>
              <a:t>, music prime = </a:t>
            </a:r>
            <a:r>
              <a:rPr lang="en-US" sz="1600">
                <a:solidFill>
                  <a:srgbClr val="FF3300"/>
                </a:solidFill>
              </a:rPr>
              <a:t>target</a:t>
            </a:r>
          </a:p>
          <a:p>
            <a:pPr lvl="1" defTabSz="914400"/>
            <a:endParaRPr lang="en-US" sz="1600">
              <a:solidFill>
                <a:srgbClr val="FF3300"/>
              </a:solidFill>
            </a:endParaRPr>
          </a:p>
          <a:p>
            <a:pPr lvl="1" defTabSz="914400"/>
            <a:r>
              <a:rPr lang="en-US" sz="1600">
                <a:solidFill>
                  <a:srgbClr val="66FF33"/>
                </a:solidFill>
              </a:rPr>
              <a:t>target</a:t>
            </a:r>
            <a:r>
              <a:rPr lang="en-US" sz="1600"/>
              <a:t> = prime is congruent with target</a:t>
            </a:r>
          </a:p>
          <a:p>
            <a:pPr lvl="1" defTabSz="914400"/>
            <a:r>
              <a:rPr lang="en-US" sz="1600">
                <a:solidFill>
                  <a:srgbClr val="FF3300"/>
                </a:solidFill>
              </a:rPr>
              <a:t>target</a:t>
            </a:r>
            <a:r>
              <a:rPr lang="en-US" sz="1600"/>
              <a:t> = prime is non-congruent with target</a:t>
            </a:r>
            <a:endParaRPr lang="en-US" sz="1600">
              <a:solidFill>
                <a:srgbClr val="FF3300"/>
              </a:solidFill>
            </a:endParaRPr>
          </a:p>
          <a:p>
            <a:pPr defTabSz="914400">
              <a:spcBef>
                <a:spcPct val="50000"/>
              </a:spcBef>
            </a:pPr>
            <a:endParaRPr lang="en-US" sz="1600"/>
          </a:p>
        </p:txBody>
      </p:sp>
      <p:sp>
        <p:nvSpPr>
          <p:cNvPr id="22534" name="Line 8"/>
          <p:cNvSpPr>
            <a:spLocks noChangeShapeType="1"/>
          </p:cNvSpPr>
          <p:nvPr/>
        </p:nvSpPr>
        <p:spPr bwMode="auto">
          <a:xfrm>
            <a:off x="4953000" y="5048250"/>
            <a:ext cx="2952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5" name="Line 9"/>
          <p:cNvSpPr>
            <a:spLocks noChangeShapeType="1"/>
          </p:cNvSpPr>
          <p:nvPr/>
        </p:nvSpPr>
        <p:spPr bwMode="auto">
          <a:xfrm>
            <a:off x="4949825" y="5540375"/>
            <a:ext cx="29527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6" name="Line 10"/>
          <p:cNvSpPr>
            <a:spLocks noChangeShapeType="1"/>
          </p:cNvSpPr>
          <p:nvPr/>
        </p:nvSpPr>
        <p:spPr bwMode="auto">
          <a:xfrm>
            <a:off x="4956175" y="5299075"/>
            <a:ext cx="295275" cy="0"/>
          </a:xfrm>
          <a:prstGeom prst="line">
            <a:avLst/>
          </a:prstGeom>
          <a:noFill/>
          <a:ln w="38100">
            <a:solidFill>
              <a:srgbClr val="9900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7" name="Line 11"/>
          <p:cNvSpPr>
            <a:spLocks noChangeShapeType="1"/>
          </p:cNvSpPr>
          <p:nvPr/>
        </p:nvSpPr>
        <p:spPr bwMode="auto">
          <a:xfrm>
            <a:off x="4962525" y="5762625"/>
            <a:ext cx="295275" cy="0"/>
          </a:xfrm>
          <a:prstGeom prst="line">
            <a:avLst/>
          </a:prstGeom>
          <a:noFill/>
          <a:ln w="38100">
            <a:solidFill>
              <a:srgbClr val="990033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8" name="Rectangle 12"/>
          <p:cNvSpPr>
            <a:spLocks noChangeArrowheads="1"/>
          </p:cNvSpPr>
          <p:nvPr/>
        </p:nvSpPr>
        <p:spPr bwMode="auto">
          <a:xfrm>
            <a:off x="2771775" y="5762625"/>
            <a:ext cx="1076325" cy="819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Text Box 13"/>
          <p:cNvSpPr txBox="1">
            <a:spLocks noChangeArrowheads="1"/>
          </p:cNvSpPr>
          <p:nvPr/>
        </p:nvSpPr>
        <p:spPr bwMode="auto">
          <a:xfrm>
            <a:off x="5657850" y="1543050"/>
            <a:ext cx="2181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/>
              <a:t>Position of electrodes on scalp</a:t>
            </a:r>
          </a:p>
        </p:txBody>
      </p:sp>
      <p:sp>
        <p:nvSpPr>
          <p:cNvPr id="22540" name="Line 14"/>
          <p:cNvSpPr>
            <a:spLocks noChangeShapeType="1"/>
          </p:cNvSpPr>
          <p:nvPr/>
        </p:nvSpPr>
        <p:spPr bwMode="auto">
          <a:xfrm flipH="1">
            <a:off x="4892675" y="1847850"/>
            <a:ext cx="7080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1" name="Text Box 15"/>
          <p:cNvSpPr txBox="1">
            <a:spLocks noChangeArrowheads="1"/>
          </p:cNvSpPr>
          <p:nvPr/>
        </p:nvSpPr>
        <p:spPr bwMode="auto">
          <a:xfrm>
            <a:off x="314325" y="1543050"/>
            <a:ext cx="1647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/>
              <a:t>EEG responses</a:t>
            </a:r>
          </a:p>
        </p:txBody>
      </p:sp>
      <p:sp>
        <p:nvSpPr>
          <p:cNvPr id="22542" name="Line 17"/>
          <p:cNvSpPr>
            <a:spLocks noChangeShapeType="1"/>
          </p:cNvSpPr>
          <p:nvPr/>
        </p:nvSpPr>
        <p:spPr bwMode="auto">
          <a:xfrm flipV="1">
            <a:off x="1800225" y="5299075"/>
            <a:ext cx="1352550" cy="7588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3" name="Text Box 18"/>
          <p:cNvSpPr txBox="1">
            <a:spLocks noChangeArrowheads="1"/>
          </p:cNvSpPr>
          <p:nvPr/>
        </p:nvSpPr>
        <p:spPr bwMode="auto">
          <a:xfrm>
            <a:off x="152400" y="5299075"/>
            <a:ext cx="164782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/>
              <a:t>The larger the “dip” the bigger the effect of incongruency</a:t>
            </a:r>
          </a:p>
        </p:txBody>
      </p:sp>
      <p:sp>
        <p:nvSpPr>
          <p:cNvPr id="22544" name="Line 19"/>
          <p:cNvSpPr>
            <a:spLocks noChangeShapeType="1"/>
          </p:cNvSpPr>
          <p:nvPr/>
        </p:nvSpPr>
        <p:spPr bwMode="auto">
          <a:xfrm>
            <a:off x="1619250" y="1981200"/>
            <a:ext cx="466725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5" name="Line 20"/>
          <p:cNvSpPr>
            <a:spLocks noChangeShapeType="1"/>
          </p:cNvSpPr>
          <p:nvPr/>
        </p:nvSpPr>
        <p:spPr bwMode="auto">
          <a:xfrm>
            <a:off x="1619250" y="2184400"/>
            <a:ext cx="46672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6" name="Line 21"/>
          <p:cNvSpPr>
            <a:spLocks noChangeShapeType="1"/>
          </p:cNvSpPr>
          <p:nvPr/>
        </p:nvSpPr>
        <p:spPr bwMode="auto">
          <a:xfrm>
            <a:off x="1619250" y="2409825"/>
            <a:ext cx="466725" cy="146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7" name="Line 22"/>
          <p:cNvSpPr>
            <a:spLocks noChangeShapeType="1"/>
          </p:cNvSpPr>
          <p:nvPr/>
        </p:nvSpPr>
        <p:spPr bwMode="auto">
          <a:xfrm>
            <a:off x="1619250" y="2667000"/>
            <a:ext cx="466725" cy="2019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9642C0-E24F-496E-8887-B76C25E20600}" type="slidenum">
              <a:rPr lang="en-US"/>
              <a:pPr>
                <a:defRPr/>
              </a:pPr>
              <a:t>8</a:t>
            </a:fld>
            <a:endParaRPr lang="en-US"/>
          </a:p>
        </p:txBody>
      </p:sp>
      <p:grpSp>
        <p:nvGrpSpPr>
          <p:cNvPr id="23554" name="Group 8"/>
          <p:cNvGrpSpPr>
            <a:grpSpLocks/>
          </p:cNvGrpSpPr>
          <p:nvPr/>
        </p:nvGrpSpPr>
        <p:grpSpPr bwMode="auto">
          <a:xfrm>
            <a:off x="4043363" y="1957388"/>
            <a:ext cx="2076450" cy="690562"/>
            <a:chOff x="2145" y="2829"/>
            <a:chExt cx="1308" cy="435"/>
          </a:xfrm>
        </p:grpSpPr>
        <p:grpSp>
          <p:nvGrpSpPr>
            <p:cNvPr id="23557" name="Group 6"/>
            <p:cNvGrpSpPr>
              <a:grpSpLocks/>
            </p:cNvGrpSpPr>
            <p:nvPr/>
          </p:nvGrpSpPr>
          <p:grpSpPr bwMode="auto">
            <a:xfrm>
              <a:off x="2145" y="2829"/>
              <a:ext cx="1308" cy="435"/>
              <a:chOff x="2169" y="2895"/>
              <a:chExt cx="1308" cy="435"/>
            </a:xfrm>
          </p:grpSpPr>
          <p:pic>
            <p:nvPicPr>
              <p:cNvPr id="23559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169" y="2895"/>
                <a:ext cx="1308" cy="4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560" name="Rectangle 5"/>
              <p:cNvSpPr>
                <a:spLocks noChangeArrowheads="1"/>
              </p:cNvSpPr>
              <p:nvPr/>
            </p:nvSpPr>
            <p:spPr bwMode="auto">
              <a:xfrm>
                <a:off x="2169" y="2895"/>
                <a:ext cx="148" cy="26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558" name="Rectangle 7"/>
            <p:cNvSpPr>
              <a:spLocks noChangeArrowheads="1"/>
            </p:cNvSpPr>
            <p:nvPr/>
          </p:nvSpPr>
          <p:spPr bwMode="auto">
            <a:xfrm>
              <a:off x="2456" y="2829"/>
              <a:ext cx="361" cy="8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Showing text label, e.g. “Mozart”, </a:t>
            </a:r>
            <a:br>
              <a:rPr lang="en-US" sz="2800" dirty="0" smtClean="0"/>
            </a:br>
            <a:r>
              <a:rPr lang="en-US" sz="2800" dirty="0" smtClean="0"/>
              <a:t>and music track, e.g.,                               </a:t>
            </a:r>
            <a:br>
              <a:rPr lang="en-US" sz="2800" dirty="0" smtClean="0"/>
            </a:br>
            <a:r>
              <a:rPr lang="en-US" sz="2800" i="1" u="sng" dirty="0" smtClean="0"/>
              <a:t>sequentially</a:t>
            </a:r>
            <a:r>
              <a:rPr lang="en-US" sz="2800" dirty="0" smtClean="0"/>
              <a:t> is too hard (high memory load):</a:t>
            </a:r>
            <a:br>
              <a:rPr lang="en-US" sz="2800" dirty="0" smtClean="0"/>
            </a:br>
            <a:r>
              <a:rPr lang="en-US" sz="2800" dirty="0" smtClean="0"/>
              <a:t>no clear </a:t>
            </a:r>
            <a:r>
              <a:rPr lang="en-US" sz="2800" dirty="0" smtClean="0"/>
              <a:t>EEG responses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Presenting text label and music track </a:t>
            </a:r>
            <a:r>
              <a:rPr lang="en-US" sz="2800" i="1" u="sng" dirty="0" smtClean="0"/>
              <a:t>jointly</a:t>
            </a:r>
            <a:r>
              <a:rPr lang="en-US" sz="2800" dirty="0" smtClean="0"/>
              <a:t>: text label tends to </a:t>
            </a:r>
            <a:r>
              <a:rPr lang="en-US" sz="2800" b="1" dirty="0" smtClean="0"/>
              <a:t>dominate</a:t>
            </a:r>
            <a:r>
              <a:rPr lang="en-US" sz="2800" dirty="0" smtClean="0"/>
              <a:t> over music </a:t>
            </a:r>
            <a:r>
              <a:rPr lang="en-US" sz="2800" dirty="0" smtClean="0"/>
              <a:t>track, as shown by EEG responses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Strongest response when </a:t>
            </a:r>
            <a:r>
              <a:rPr lang="en-US" sz="2800" i="1" u="sng" dirty="0" smtClean="0"/>
              <a:t>both</a:t>
            </a:r>
            <a:r>
              <a:rPr lang="en-US" sz="2800" dirty="0" smtClean="0"/>
              <a:t> primes are incongruent with </a:t>
            </a:r>
            <a:r>
              <a:rPr lang="en-US" sz="2800" dirty="0"/>
              <a:t>target, as shown by EEG responses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More subjects need to be scanned</a:t>
            </a:r>
            <a:r>
              <a:rPr lang="en-US" sz="2800" dirty="0" smtClean="0"/>
              <a:t>… (we only did a pilot study)</a:t>
            </a:r>
            <a:endParaRPr lang="en-US" sz="2800" dirty="0" smtClean="0"/>
          </a:p>
        </p:txBody>
      </p:sp>
      <p:sp>
        <p:nvSpPr>
          <p:cNvPr id="2355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Preliminary Observations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BA1394-8DC7-41C3-A83D-631F9DE05EA5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4578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Experiment II</a:t>
            </a:r>
          </a:p>
        </p:txBody>
      </p:sp>
      <p:sp>
        <p:nvSpPr>
          <p:cNvPr id="24579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dirty="0" smtClean="0">
                <a:solidFill>
                  <a:srgbClr val="898989"/>
                </a:solidFill>
              </a:rPr>
              <a:t>Syntax of music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2870</TotalTime>
  <Words>498</Words>
  <Application>Microsoft Office PowerPoint</Application>
  <PresentationFormat>On-screen Show (4:3)</PresentationFormat>
  <Paragraphs>105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Office Theme</vt:lpstr>
      <vt:lpstr>Marc M. VAN HULLE</vt:lpstr>
      <vt:lpstr>Experiment I</vt:lpstr>
      <vt:lpstr>PowerPoint Presentation</vt:lpstr>
      <vt:lpstr>Stimuli</vt:lpstr>
      <vt:lpstr>Participants  &amp; Hypothesis </vt:lpstr>
      <vt:lpstr>Baseline conditions</vt:lpstr>
      <vt:lpstr>Preliminary results</vt:lpstr>
      <vt:lpstr>Preliminary Observations</vt:lpstr>
      <vt:lpstr>Experiment II</vt:lpstr>
      <vt:lpstr>PowerPoint Presentation</vt:lpstr>
      <vt:lpstr>Stimuli</vt:lpstr>
      <vt:lpstr>Participants tested until now</vt:lpstr>
      <vt:lpstr>Results: musicians</vt:lpstr>
      <vt:lpstr>Conclusions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 N400</dc:title>
  <dc:creator>Marie-eve Joret</dc:creator>
  <cp:lastModifiedBy>marc</cp:lastModifiedBy>
  <cp:revision>33</cp:revision>
  <dcterms:created xsi:type="dcterms:W3CDTF">2013-10-16T08:23:47Z</dcterms:created>
  <dcterms:modified xsi:type="dcterms:W3CDTF">2019-10-06T14:35:35Z</dcterms:modified>
</cp:coreProperties>
</file>